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Override PartName="/customXml/itemProps18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55" r:id="rId5"/>
    <p:sldId id="425" r:id="rId6"/>
    <p:sldId id="469" r:id="rId7"/>
    <p:sldId id="470" r:id="rId8"/>
    <p:sldId id="471" r:id="rId9"/>
    <p:sldId id="473" r:id="rId10"/>
    <p:sldId id="460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18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18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9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0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1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4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5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6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7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8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9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0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1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2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3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4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5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6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7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8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9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0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4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6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7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8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9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0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1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2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3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4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5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6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0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2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3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4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5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6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7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8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76" name="组合 58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70" name="任意多边形 59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任意多边形 6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任意多边形 6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任意多边形 6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任意多边形 6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任意多边形 6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77" descr="图片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644" y="0"/>
            <a:ext cx="3565885" cy="5176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" name="图片 178" descr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1918" y="3323087"/>
            <a:ext cx="2451108" cy="35580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46240" y="1580623"/>
            <a:ext cx="5491481" cy="5277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5" name="组合 7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94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5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6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7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8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9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0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1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2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3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4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5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6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7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8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9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0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1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2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3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4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6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7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8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9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0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1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2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3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4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5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6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7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8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9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0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1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2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3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4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5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6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7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8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9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0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1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2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3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4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2" name="组合 59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146" name="任意多边形 60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任意多边形 61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任意多边形 62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任意多边形 63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任意多边形 64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任意多边形 65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-1" y="-1"/>
            <a:ext cx="5167087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42" y="754179"/>
            <a:ext cx="4979411" cy="5642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9" Type="http://schemas.openxmlformats.org/officeDocument/2006/relationships/image" Target="../media/image6.jpeg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5.pn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../media/image9.png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11" Type="http://schemas.openxmlformats.org/officeDocument/2006/relationships/image" Target="../media/image10.png"/><Relationship Id="rId10" Type="http://schemas.openxmlformats.org/officeDocument/2006/relationships/tags" Target="../tags/tag94.xml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image" Target="../media/image9.png"/><Relationship Id="rId3" Type="http://schemas.openxmlformats.org/officeDocument/2006/relationships/tags" Target="../tags/tag96.xml"/><Relationship Id="rId2" Type="http://schemas.openxmlformats.org/officeDocument/2006/relationships/image" Target="../media/image8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0.png"/><Relationship Id="rId10" Type="http://schemas.openxmlformats.org/officeDocument/2006/relationships/tags" Target="../tags/tag102.xml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image" Target="../media/image9.png"/><Relationship Id="rId3" Type="http://schemas.openxmlformats.org/officeDocument/2006/relationships/tags" Target="../tags/tag104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11" Type="http://schemas.openxmlformats.org/officeDocument/2006/relationships/image" Target="../media/image10.png"/><Relationship Id="rId10" Type="http://schemas.openxmlformats.org/officeDocument/2006/relationships/tags" Target="../tags/tag110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image" Target="../media/image9.png"/><Relationship Id="rId3" Type="http://schemas.openxmlformats.org/officeDocument/2006/relationships/tags" Target="../tags/tag112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tags" Target="../tags/tag118.xml"/><Relationship Id="rId1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../media/image9.png"/><Relationship Id="rId3" Type="http://schemas.openxmlformats.org/officeDocument/2006/relationships/tags" Target="../tags/tag120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10" Type="http://schemas.openxmlformats.org/officeDocument/2006/relationships/tags" Target="../tags/tag126.xml"/><Relationship Id="rId1" Type="http://schemas.openxmlformats.org/officeDocument/2006/relationships/tags" Target="../tags/tag11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9.png"/><Relationship Id="rId3" Type="http://schemas.openxmlformats.org/officeDocument/2006/relationships/tags" Target="../tags/tag128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11" Type="http://schemas.openxmlformats.org/officeDocument/2006/relationships/image" Target="../media/image10.png"/><Relationship Id="rId10" Type="http://schemas.openxmlformats.org/officeDocument/2006/relationships/tags" Target="../tags/tag134.xml"/><Relationship Id="rId1" Type="http://schemas.openxmlformats.org/officeDocument/2006/relationships/tags" Target="../tags/tag12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image" Target="../media/image9.png"/><Relationship Id="rId3" Type="http://schemas.openxmlformats.org/officeDocument/2006/relationships/tags" Target="../tags/tag136.xml"/><Relationship Id="rId2" Type="http://schemas.openxmlformats.org/officeDocument/2006/relationships/image" Target="../media/image8.png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11.png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../media/image9.png"/><Relationship Id="rId3" Type="http://schemas.openxmlformats.org/officeDocument/2006/relationships/tags" Target="../tags/tag144.xml"/><Relationship Id="rId2" Type="http://schemas.openxmlformats.org/officeDocument/2006/relationships/image" Target="../media/image8.png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tags" Target="../tags/tag150.xml"/><Relationship Id="rId1" Type="http://schemas.openxmlformats.org/officeDocument/2006/relationships/tags" Target="../tags/tag1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image" Target="../media/image9.png"/><Relationship Id="rId3" Type="http://schemas.openxmlformats.org/officeDocument/2006/relationships/tags" Target="../tags/tag152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8.xml"/><Relationship Id="rId1" Type="http://schemas.openxmlformats.org/officeDocument/2006/relationships/tags" Target="../tags/tag15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image" Target="../media/image9.png"/><Relationship Id="rId3" Type="http://schemas.openxmlformats.org/officeDocument/2006/relationships/tags" Target="../tags/tag160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9.jpeg"/><Relationship Id="rId11" Type="http://schemas.openxmlformats.org/officeDocument/2006/relationships/image" Target="../media/image12.png"/><Relationship Id="rId10" Type="http://schemas.openxmlformats.org/officeDocument/2006/relationships/tags" Target="../tags/tag166.xml"/><Relationship Id="rId1" Type="http://schemas.openxmlformats.org/officeDocument/2006/relationships/tags" Target="../tags/tag15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9.png"/><Relationship Id="rId5" Type="http://schemas.openxmlformats.org/officeDocument/2006/relationships/tags" Target="../tags/tag30.xml"/><Relationship Id="rId4" Type="http://schemas.openxmlformats.org/officeDocument/2006/relationships/image" Target="../media/image8.png"/><Relationship Id="rId3" Type="http://schemas.openxmlformats.org/officeDocument/2006/relationships/tags" Target="../tags/tag29.xml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7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image" Target="../media/image9.png"/><Relationship Id="rId3" Type="http://schemas.openxmlformats.org/officeDocument/2006/relationships/tags" Target="../tags/tag168.xml"/><Relationship Id="rId2" Type="http://schemas.openxmlformats.org/officeDocument/2006/relationships/image" Target="../media/image8.pn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12.png"/><Relationship Id="rId10" Type="http://schemas.openxmlformats.org/officeDocument/2006/relationships/tags" Target="../tags/tag174.xml"/><Relationship Id="rId1" Type="http://schemas.openxmlformats.org/officeDocument/2006/relationships/tags" Target="../tags/tag16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9.png"/><Relationship Id="rId3" Type="http://schemas.openxmlformats.org/officeDocument/2006/relationships/tags" Target="../tags/tag176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82.xml"/><Relationship Id="rId1" Type="http://schemas.openxmlformats.org/officeDocument/2006/relationships/tags" Target="../tags/tag17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44.xml"/><Relationship Id="rId2" Type="http://schemas.openxmlformats.org/officeDocument/2006/relationships/image" Target="../media/image8.png"/><Relationship Id="rId1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46.xml"/><Relationship Id="rId2" Type="http://schemas.openxmlformats.org/officeDocument/2006/relationships/image" Target="../media/image8.png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3" Type="http://schemas.openxmlformats.org/officeDocument/2006/relationships/tags" Target="../tags/tag48.xml"/><Relationship Id="rId2" Type="http://schemas.openxmlformats.org/officeDocument/2006/relationships/image" Target="../media/image8.png"/><Relationship Id="rId1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3" Type="http://schemas.openxmlformats.org/officeDocument/2006/relationships/tags" Target="../tags/tag50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image" Target="../media/image9.png"/><Relationship Id="rId3" Type="http://schemas.openxmlformats.org/officeDocument/2006/relationships/tags" Target="../tags/tag58.xml"/><Relationship Id="rId2" Type="http://schemas.openxmlformats.org/officeDocument/2006/relationships/image" Target="../media/image8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../media/image9.png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11" Type="http://schemas.openxmlformats.org/officeDocument/2006/relationships/image" Target="../media/image10.png"/><Relationship Id="rId10" Type="http://schemas.openxmlformats.org/officeDocument/2006/relationships/tags" Target="../tags/tag78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9.png"/><Relationship Id="rId3" Type="http://schemas.openxmlformats.org/officeDocument/2006/relationships/tags" Target="../tags/tag80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10" Type="http://schemas.openxmlformats.org/officeDocument/2006/relationships/tags" Target="../tags/tag86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78" descr="图片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0689" y="71881"/>
            <a:ext cx="7820117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1"/>
          <p:cNvSpPr txBox="1"/>
          <p:nvPr>
            <p:custDataLst>
              <p:tags r:id="rId3"/>
            </p:custDataLst>
          </p:nvPr>
        </p:nvSpPr>
        <p:spPr>
          <a:xfrm>
            <a:off x="2042644" y="4703937"/>
            <a:ext cx="2867464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指导老师</a:t>
            </a:r>
            <a:r>
              <a:rPr sz="2000" dirty="0"/>
              <a:t>：</a:t>
            </a:r>
            <a:r>
              <a:rPr lang="zh-CN" sz="2000" dirty="0"/>
              <a:t>丁志军</a:t>
            </a:r>
            <a:endParaRPr lang="zh-CN" sz="2000" dirty="0"/>
          </a:p>
        </p:txBody>
      </p:sp>
      <p:sp>
        <p:nvSpPr>
          <p:cNvPr id="185" name="文本框 17"/>
          <p:cNvSpPr txBox="1"/>
          <p:nvPr>
            <p:custDataLst>
              <p:tags r:id="rId4"/>
            </p:custDataLst>
          </p:nvPr>
        </p:nvSpPr>
        <p:spPr>
          <a:xfrm>
            <a:off x="5545271" y="4752722"/>
            <a:ext cx="3082883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答辩人</a:t>
            </a:r>
            <a:r>
              <a:rPr sz="2000" dirty="0"/>
              <a:t>：</a:t>
            </a:r>
            <a:r>
              <a:rPr lang="zh-CN" sz="2000" dirty="0"/>
              <a:t>祁好雨</a:t>
            </a:r>
            <a:endParaRPr lang="zh-CN" sz="2000" dirty="0"/>
          </a:p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2000" dirty="0"/>
              <a:t>	1752919</a:t>
            </a:r>
            <a:endParaRPr lang="en-US" altLang="zh-CN" sz="2000" dirty="0"/>
          </a:p>
        </p:txBody>
      </p:sp>
      <p:sp>
        <p:nvSpPr>
          <p:cNvPr id="186" name="Freeform 6"/>
          <p:cNvSpPr/>
          <p:nvPr>
            <p:custDataLst>
              <p:tags r:id="rId5"/>
            </p:custDataLst>
          </p:nvPr>
        </p:nvSpPr>
        <p:spPr>
          <a:xfrm>
            <a:off x="1691740" y="4793794"/>
            <a:ext cx="272429" cy="27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2" y="17957"/>
                </a:moveTo>
                <a:lnTo>
                  <a:pt x="19795" y="17458"/>
                </a:lnTo>
                <a:lnTo>
                  <a:pt x="19427" y="16985"/>
                </a:lnTo>
                <a:lnTo>
                  <a:pt x="19033" y="16524"/>
                </a:lnTo>
                <a:lnTo>
                  <a:pt x="18619" y="16088"/>
                </a:lnTo>
                <a:lnTo>
                  <a:pt x="18173" y="15678"/>
                </a:lnTo>
                <a:lnTo>
                  <a:pt x="17713" y="15286"/>
                </a:lnTo>
                <a:lnTo>
                  <a:pt x="17221" y="14920"/>
                </a:lnTo>
                <a:lnTo>
                  <a:pt x="16715" y="14579"/>
                </a:lnTo>
                <a:lnTo>
                  <a:pt x="16184" y="14270"/>
                </a:lnTo>
                <a:lnTo>
                  <a:pt x="15645" y="13992"/>
                </a:lnTo>
                <a:lnTo>
                  <a:pt x="15094" y="13739"/>
                </a:lnTo>
                <a:lnTo>
                  <a:pt x="14523" y="13524"/>
                </a:lnTo>
                <a:lnTo>
                  <a:pt x="14188" y="13411"/>
                </a:lnTo>
                <a:lnTo>
                  <a:pt x="13853" y="13303"/>
                </a:lnTo>
                <a:lnTo>
                  <a:pt x="14267" y="13089"/>
                </a:lnTo>
                <a:lnTo>
                  <a:pt x="14674" y="12843"/>
                </a:lnTo>
                <a:lnTo>
                  <a:pt x="15061" y="12571"/>
                </a:lnTo>
                <a:lnTo>
                  <a:pt x="15429" y="12268"/>
                </a:lnTo>
                <a:lnTo>
                  <a:pt x="15783" y="11940"/>
                </a:lnTo>
                <a:lnTo>
                  <a:pt x="16124" y="11567"/>
                </a:lnTo>
                <a:lnTo>
                  <a:pt x="16453" y="11176"/>
                </a:lnTo>
                <a:lnTo>
                  <a:pt x="16735" y="10765"/>
                </a:lnTo>
                <a:lnTo>
                  <a:pt x="16985" y="10336"/>
                </a:lnTo>
                <a:lnTo>
                  <a:pt x="17208" y="9894"/>
                </a:lnTo>
                <a:lnTo>
                  <a:pt x="17398" y="9439"/>
                </a:lnTo>
                <a:lnTo>
                  <a:pt x="17556" y="8972"/>
                </a:lnTo>
                <a:lnTo>
                  <a:pt x="17680" y="8492"/>
                </a:lnTo>
                <a:lnTo>
                  <a:pt x="17766" y="8000"/>
                </a:lnTo>
                <a:lnTo>
                  <a:pt x="17818" y="7501"/>
                </a:lnTo>
                <a:lnTo>
                  <a:pt x="17838" y="6996"/>
                </a:lnTo>
                <a:lnTo>
                  <a:pt x="17818" y="6491"/>
                </a:lnTo>
                <a:lnTo>
                  <a:pt x="17766" y="5986"/>
                </a:lnTo>
                <a:lnTo>
                  <a:pt x="17680" y="5499"/>
                </a:lnTo>
                <a:lnTo>
                  <a:pt x="17556" y="5013"/>
                </a:lnTo>
                <a:lnTo>
                  <a:pt x="17398" y="4546"/>
                </a:lnTo>
                <a:lnTo>
                  <a:pt x="17208" y="4085"/>
                </a:lnTo>
                <a:lnTo>
                  <a:pt x="16985" y="3643"/>
                </a:lnTo>
                <a:lnTo>
                  <a:pt x="16735" y="3220"/>
                </a:lnTo>
                <a:lnTo>
                  <a:pt x="16446" y="2810"/>
                </a:lnTo>
                <a:lnTo>
                  <a:pt x="16124" y="2418"/>
                </a:lnTo>
                <a:lnTo>
                  <a:pt x="15783" y="2052"/>
                </a:lnTo>
                <a:lnTo>
                  <a:pt x="15409" y="1705"/>
                </a:lnTo>
                <a:lnTo>
                  <a:pt x="15022" y="1389"/>
                </a:lnTo>
                <a:lnTo>
                  <a:pt x="14608" y="1099"/>
                </a:lnTo>
                <a:lnTo>
                  <a:pt x="14181" y="846"/>
                </a:lnTo>
                <a:lnTo>
                  <a:pt x="13741" y="625"/>
                </a:lnTo>
                <a:lnTo>
                  <a:pt x="13282" y="436"/>
                </a:lnTo>
                <a:lnTo>
                  <a:pt x="12816" y="278"/>
                </a:lnTo>
                <a:lnTo>
                  <a:pt x="12330" y="158"/>
                </a:lnTo>
                <a:lnTo>
                  <a:pt x="11837" y="69"/>
                </a:lnTo>
                <a:lnTo>
                  <a:pt x="11338" y="13"/>
                </a:lnTo>
                <a:lnTo>
                  <a:pt x="10833" y="0"/>
                </a:lnTo>
                <a:lnTo>
                  <a:pt x="10321" y="13"/>
                </a:lnTo>
                <a:lnTo>
                  <a:pt x="9822" y="69"/>
                </a:lnTo>
                <a:lnTo>
                  <a:pt x="9336" y="158"/>
                </a:lnTo>
                <a:lnTo>
                  <a:pt x="8844" y="278"/>
                </a:lnTo>
                <a:lnTo>
                  <a:pt x="8377" y="436"/>
                </a:lnTo>
                <a:lnTo>
                  <a:pt x="7918" y="625"/>
                </a:lnTo>
                <a:lnTo>
                  <a:pt x="7478" y="846"/>
                </a:lnTo>
                <a:lnTo>
                  <a:pt x="7051" y="1099"/>
                </a:lnTo>
                <a:lnTo>
                  <a:pt x="6638" y="1389"/>
                </a:lnTo>
                <a:lnTo>
                  <a:pt x="6250" y="1705"/>
                </a:lnTo>
                <a:lnTo>
                  <a:pt x="5876" y="2052"/>
                </a:lnTo>
                <a:lnTo>
                  <a:pt x="5535" y="2418"/>
                </a:lnTo>
                <a:lnTo>
                  <a:pt x="5213" y="2810"/>
                </a:lnTo>
                <a:lnTo>
                  <a:pt x="4924" y="3220"/>
                </a:lnTo>
                <a:lnTo>
                  <a:pt x="4675" y="3643"/>
                </a:lnTo>
                <a:lnTo>
                  <a:pt x="4451" y="4085"/>
                </a:lnTo>
                <a:lnTo>
                  <a:pt x="4261" y="4546"/>
                </a:lnTo>
                <a:lnTo>
                  <a:pt x="4103" y="5013"/>
                </a:lnTo>
                <a:lnTo>
                  <a:pt x="3985" y="5499"/>
                </a:lnTo>
                <a:lnTo>
                  <a:pt x="3893" y="5986"/>
                </a:lnTo>
                <a:lnTo>
                  <a:pt x="3841" y="6491"/>
                </a:lnTo>
                <a:lnTo>
                  <a:pt x="3821" y="6996"/>
                </a:lnTo>
                <a:lnTo>
                  <a:pt x="3841" y="7501"/>
                </a:lnTo>
                <a:lnTo>
                  <a:pt x="3893" y="8000"/>
                </a:lnTo>
                <a:lnTo>
                  <a:pt x="3985" y="8492"/>
                </a:lnTo>
                <a:lnTo>
                  <a:pt x="4103" y="8972"/>
                </a:lnTo>
                <a:lnTo>
                  <a:pt x="4261" y="9439"/>
                </a:lnTo>
                <a:lnTo>
                  <a:pt x="4451" y="9894"/>
                </a:lnTo>
                <a:lnTo>
                  <a:pt x="4675" y="10336"/>
                </a:lnTo>
                <a:lnTo>
                  <a:pt x="4924" y="10765"/>
                </a:lnTo>
                <a:lnTo>
                  <a:pt x="5213" y="11176"/>
                </a:lnTo>
                <a:lnTo>
                  <a:pt x="5535" y="11567"/>
                </a:lnTo>
                <a:lnTo>
                  <a:pt x="5876" y="11940"/>
                </a:lnTo>
                <a:lnTo>
                  <a:pt x="6224" y="12268"/>
                </a:lnTo>
                <a:lnTo>
                  <a:pt x="6592" y="12565"/>
                </a:lnTo>
                <a:lnTo>
                  <a:pt x="6979" y="12836"/>
                </a:lnTo>
                <a:lnTo>
                  <a:pt x="7373" y="13082"/>
                </a:lnTo>
                <a:lnTo>
                  <a:pt x="7787" y="13297"/>
                </a:lnTo>
                <a:lnTo>
                  <a:pt x="7432" y="13405"/>
                </a:lnTo>
                <a:lnTo>
                  <a:pt x="7077" y="13524"/>
                </a:lnTo>
                <a:lnTo>
                  <a:pt x="6506" y="13745"/>
                </a:lnTo>
                <a:lnTo>
                  <a:pt x="5955" y="13992"/>
                </a:lnTo>
                <a:lnTo>
                  <a:pt x="5416" y="14276"/>
                </a:lnTo>
                <a:lnTo>
                  <a:pt x="4885" y="14585"/>
                </a:lnTo>
                <a:lnTo>
                  <a:pt x="4379" y="14920"/>
                </a:lnTo>
                <a:lnTo>
                  <a:pt x="3887" y="15286"/>
                </a:lnTo>
                <a:lnTo>
                  <a:pt x="3421" y="15684"/>
                </a:lnTo>
                <a:lnTo>
                  <a:pt x="2981" y="16094"/>
                </a:lnTo>
                <a:lnTo>
                  <a:pt x="2567" y="16530"/>
                </a:lnTo>
                <a:lnTo>
                  <a:pt x="2173" y="16991"/>
                </a:lnTo>
                <a:lnTo>
                  <a:pt x="1805" y="17471"/>
                </a:lnTo>
                <a:lnTo>
                  <a:pt x="1451" y="17969"/>
                </a:lnTo>
                <a:lnTo>
                  <a:pt x="1136" y="18494"/>
                </a:lnTo>
                <a:lnTo>
                  <a:pt x="847" y="19037"/>
                </a:lnTo>
                <a:lnTo>
                  <a:pt x="584" y="19592"/>
                </a:lnTo>
                <a:lnTo>
                  <a:pt x="361" y="20160"/>
                </a:lnTo>
                <a:lnTo>
                  <a:pt x="164" y="20741"/>
                </a:lnTo>
                <a:lnTo>
                  <a:pt x="0" y="21335"/>
                </a:lnTo>
                <a:lnTo>
                  <a:pt x="1083" y="21600"/>
                </a:lnTo>
                <a:lnTo>
                  <a:pt x="1241" y="21019"/>
                </a:lnTo>
                <a:lnTo>
                  <a:pt x="1438" y="20457"/>
                </a:lnTo>
                <a:lnTo>
                  <a:pt x="1668" y="19902"/>
                </a:lnTo>
                <a:lnTo>
                  <a:pt x="1930" y="19371"/>
                </a:lnTo>
                <a:lnTo>
                  <a:pt x="2226" y="18847"/>
                </a:lnTo>
                <a:lnTo>
                  <a:pt x="2547" y="18348"/>
                </a:lnTo>
                <a:lnTo>
                  <a:pt x="2902" y="17868"/>
                </a:lnTo>
                <a:lnTo>
                  <a:pt x="3283" y="17401"/>
                </a:lnTo>
                <a:lnTo>
                  <a:pt x="3690" y="16966"/>
                </a:lnTo>
                <a:lnTo>
                  <a:pt x="4123" y="16549"/>
                </a:lnTo>
                <a:lnTo>
                  <a:pt x="4583" y="16164"/>
                </a:lnTo>
                <a:lnTo>
                  <a:pt x="5022" y="15835"/>
                </a:lnTo>
                <a:lnTo>
                  <a:pt x="5482" y="15532"/>
                </a:lnTo>
                <a:lnTo>
                  <a:pt x="5955" y="15248"/>
                </a:lnTo>
                <a:lnTo>
                  <a:pt x="6441" y="15002"/>
                </a:lnTo>
                <a:lnTo>
                  <a:pt x="6940" y="14768"/>
                </a:lnTo>
                <a:lnTo>
                  <a:pt x="7452" y="14573"/>
                </a:lnTo>
                <a:lnTo>
                  <a:pt x="7990" y="14402"/>
                </a:lnTo>
                <a:lnTo>
                  <a:pt x="8542" y="14257"/>
                </a:lnTo>
                <a:lnTo>
                  <a:pt x="9100" y="14143"/>
                </a:lnTo>
                <a:lnTo>
                  <a:pt x="9664" y="14067"/>
                </a:lnTo>
                <a:lnTo>
                  <a:pt x="10229" y="14017"/>
                </a:lnTo>
                <a:lnTo>
                  <a:pt x="10800" y="13998"/>
                </a:lnTo>
                <a:lnTo>
                  <a:pt x="11378" y="14017"/>
                </a:lnTo>
                <a:lnTo>
                  <a:pt x="11942" y="14067"/>
                </a:lnTo>
                <a:lnTo>
                  <a:pt x="12500" y="14143"/>
                </a:lnTo>
                <a:lnTo>
                  <a:pt x="13065" y="14257"/>
                </a:lnTo>
                <a:lnTo>
                  <a:pt x="13610" y="14396"/>
                </a:lnTo>
                <a:lnTo>
                  <a:pt x="14148" y="14573"/>
                </a:lnTo>
                <a:lnTo>
                  <a:pt x="14660" y="14768"/>
                </a:lnTo>
                <a:lnTo>
                  <a:pt x="15159" y="14996"/>
                </a:lnTo>
                <a:lnTo>
                  <a:pt x="15645" y="15248"/>
                </a:lnTo>
                <a:lnTo>
                  <a:pt x="16118" y="15526"/>
                </a:lnTo>
                <a:lnTo>
                  <a:pt x="16578" y="15829"/>
                </a:lnTo>
                <a:lnTo>
                  <a:pt x="17017" y="16164"/>
                </a:lnTo>
                <a:lnTo>
                  <a:pt x="17477" y="16549"/>
                </a:lnTo>
                <a:lnTo>
                  <a:pt x="17910" y="16966"/>
                </a:lnTo>
                <a:lnTo>
                  <a:pt x="18317" y="17395"/>
                </a:lnTo>
                <a:lnTo>
                  <a:pt x="18698" y="17856"/>
                </a:lnTo>
                <a:lnTo>
                  <a:pt x="19053" y="18342"/>
                </a:lnTo>
                <a:lnTo>
                  <a:pt x="19374" y="18841"/>
                </a:lnTo>
                <a:lnTo>
                  <a:pt x="19670" y="19359"/>
                </a:lnTo>
                <a:lnTo>
                  <a:pt x="19932" y="19895"/>
                </a:lnTo>
                <a:lnTo>
                  <a:pt x="20162" y="20445"/>
                </a:lnTo>
                <a:lnTo>
                  <a:pt x="20359" y="21006"/>
                </a:lnTo>
                <a:lnTo>
                  <a:pt x="20517" y="21587"/>
                </a:lnTo>
                <a:lnTo>
                  <a:pt x="21600" y="21316"/>
                </a:lnTo>
                <a:lnTo>
                  <a:pt x="21436" y="20722"/>
                </a:lnTo>
                <a:lnTo>
                  <a:pt x="21239" y="20148"/>
                </a:lnTo>
                <a:lnTo>
                  <a:pt x="21016" y="19573"/>
                </a:lnTo>
                <a:lnTo>
                  <a:pt x="20753" y="19024"/>
                </a:lnTo>
                <a:lnTo>
                  <a:pt x="20464" y="18481"/>
                </a:lnTo>
                <a:lnTo>
                  <a:pt x="20142" y="17957"/>
                </a:lnTo>
                <a:close/>
                <a:moveTo>
                  <a:pt x="4937" y="6996"/>
                </a:moveTo>
                <a:lnTo>
                  <a:pt x="4957" y="6510"/>
                </a:lnTo>
                <a:lnTo>
                  <a:pt x="5016" y="6042"/>
                </a:lnTo>
                <a:lnTo>
                  <a:pt x="5108" y="5582"/>
                </a:lnTo>
                <a:lnTo>
                  <a:pt x="5239" y="5133"/>
                </a:lnTo>
                <a:lnTo>
                  <a:pt x="5410" y="4704"/>
                </a:lnTo>
                <a:lnTo>
                  <a:pt x="5600" y="4293"/>
                </a:lnTo>
                <a:lnTo>
                  <a:pt x="5830" y="3896"/>
                </a:lnTo>
                <a:lnTo>
                  <a:pt x="6080" y="3523"/>
                </a:lnTo>
                <a:lnTo>
                  <a:pt x="6362" y="3163"/>
                </a:lnTo>
                <a:lnTo>
                  <a:pt x="6670" y="2835"/>
                </a:lnTo>
                <a:lnTo>
                  <a:pt x="6999" y="2532"/>
                </a:lnTo>
                <a:lnTo>
                  <a:pt x="7353" y="2248"/>
                </a:lnTo>
                <a:lnTo>
                  <a:pt x="7727" y="1995"/>
                </a:lnTo>
                <a:lnTo>
                  <a:pt x="8121" y="1768"/>
                </a:lnTo>
                <a:lnTo>
                  <a:pt x="8535" y="1578"/>
                </a:lnTo>
                <a:lnTo>
                  <a:pt x="8968" y="1414"/>
                </a:lnTo>
                <a:lnTo>
                  <a:pt x="9421" y="1282"/>
                </a:lnTo>
                <a:lnTo>
                  <a:pt x="9881" y="1187"/>
                </a:lnTo>
                <a:lnTo>
                  <a:pt x="10347" y="1130"/>
                </a:lnTo>
                <a:lnTo>
                  <a:pt x="10833" y="1111"/>
                </a:lnTo>
                <a:lnTo>
                  <a:pt x="11312" y="1130"/>
                </a:lnTo>
                <a:lnTo>
                  <a:pt x="11785" y="1187"/>
                </a:lnTo>
                <a:lnTo>
                  <a:pt x="12244" y="1282"/>
                </a:lnTo>
                <a:lnTo>
                  <a:pt x="12691" y="1414"/>
                </a:lnTo>
                <a:lnTo>
                  <a:pt x="13124" y="1578"/>
                </a:lnTo>
                <a:lnTo>
                  <a:pt x="13538" y="1768"/>
                </a:lnTo>
                <a:lnTo>
                  <a:pt x="13932" y="1995"/>
                </a:lnTo>
                <a:lnTo>
                  <a:pt x="14306" y="2248"/>
                </a:lnTo>
                <a:lnTo>
                  <a:pt x="14660" y="2532"/>
                </a:lnTo>
                <a:lnTo>
                  <a:pt x="14995" y="2835"/>
                </a:lnTo>
                <a:lnTo>
                  <a:pt x="15297" y="3163"/>
                </a:lnTo>
                <a:lnTo>
                  <a:pt x="15580" y="3523"/>
                </a:lnTo>
                <a:lnTo>
                  <a:pt x="15836" y="3896"/>
                </a:lnTo>
                <a:lnTo>
                  <a:pt x="16059" y="4293"/>
                </a:lnTo>
                <a:lnTo>
                  <a:pt x="16262" y="4704"/>
                </a:lnTo>
                <a:lnTo>
                  <a:pt x="16420" y="5133"/>
                </a:lnTo>
                <a:lnTo>
                  <a:pt x="16551" y="5582"/>
                </a:lnTo>
                <a:lnTo>
                  <a:pt x="16643" y="6042"/>
                </a:lnTo>
                <a:lnTo>
                  <a:pt x="16702" y="6510"/>
                </a:lnTo>
                <a:lnTo>
                  <a:pt x="16722" y="6996"/>
                </a:lnTo>
                <a:lnTo>
                  <a:pt x="16702" y="7476"/>
                </a:lnTo>
                <a:lnTo>
                  <a:pt x="16643" y="7949"/>
                </a:lnTo>
                <a:lnTo>
                  <a:pt x="16551" y="8404"/>
                </a:lnTo>
                <a:lnTo>
                  <a:pt x="16420" y="8846"/>
                </a:lnTo>
                <a:lnTo>
                  <a:pt x="16262" y="9281"/>
                </a:lnTo>
                <a:lnTo>
                  <a:pt x="16059" y="9692"/>
                </a:lnTo>
                <a:lnTo>
                  <a:pt x="15836" y="10090"/>
                </a:lnTo>
                <a:lnTo>
                  <a:pt x="15580" y="10462"/>
                </a:lnTo>
                <a:lnTo>
                  <a:pt x="15297" y="10816"/>
                </a:lnTo>
                <a:lnTo>
                  <a:pt x="14995" y="11150"/>
                </a:lnTo>
                <a:lnTo>
                  <a:pt x="14660" y="11453"/>
                </a:lnTo>
                <a:lnTo>
                  <a:pt x="14306" y="11738"/>
                </a:lnTo>
                <a:lnTo>
                  <a:pt x="13932" y="11990"/>
                </a:lnTo>
                <a:lnTo>
                  <a:pt x="13538" y="12217"/>
                </a:lnTo>
                <a:lnTo>
                  <a:pt x="13124" y="12413"/>
                </a:lnTo>
                <a:lnTo>
                  <a:pt x="12691" y="12571"/>
                </a:lnTo>
                <a:lnTo>
                  <a:pt x="12244" y="12704"/>
                </a:lnTo>
                <a:lnTo>
                  <a:pt x="11785" y="12792"/>
                </a:lnTo>
                <a:lnTo>
                  <a:pt x="11312" y="12849"/>
                </a:lnTo>
                <a:lnTo>
                  <a:pt x="10833" y="12874"/>
                </a:lnTo>
                <a:lnTo>
                  <a:pt x="10347" y="12849"/>
                </a:lnTo>
                <a:lnTo>
                  <a:pt x="9881" y="12792"/>
                </a:lnTo>
                <a:lnTo>
                  <a:pt x="9421" y="12704"/>
                </a:lnTo>
                <a:lnTo>
                  <a:pt x="8968" y="12571"/>
                </a:lnTo>
                <a:lnTo>
                  <a:pt x="8535" y="12413"/>
                </a:lnTo>
                <a:lnTo>
                  <a:pt x="8121" y="12217"/>
                </a:lnTo>
                <a:lnTo>
                  <a:pt x="7727" y="11990"/>
                </a:lnTo>
                <a:lnTo>
                  <a:pt x="7353" y="11738"/>
                </a:lnTo>
                <a:lnTo>
                  <a:pt x="6999" y="11453"/>
                </a:lnTo>
                <a:lnTo>
                  <a:pt x="6670" y="11150"/>
                </a:lnTo>
                <a:lnTo>
                  <a:pt x="6362" y="10816"/>
                </a:lnTo>
                <a:lnTo>
                  <a:pt x="6080" y="10462"/>
                </a:lnTo>
                <a:lnTo>
                  <a:pt x="5830" y="10090"/>
                </a:lnTo>
                <a:lnTo>
                  <a:pt x="5600" y="9692"/>
                </a:lnTo>
                <a:lnTo>
                  <a:pt x="5410" y="9281"/>
                </a:lnTo>
                <a:lnTo>
                  <a:pt x="5239" y="8846"/>
                </a:lnTo>
                <a:lnTo>
                  <a:pt x="5108" y="8404"/>
                </a:lnTo>
                <a:lnTo>
                  <a:pt x="5016" y="7949"/>
                </a:lnTo>
                <a:lnTo>
                  <a:pt x="4957" y="7476"/>
                </a:lnTo>
                <a:lnTo>
                  <a:pt x="4937" y="699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000">
                <a:latin typeface="明兰"/>
                <a:ea typeface="明兰"/>
                <a:cs typeface="明兰"/>
                <a:sym typeface="明兰"/>
              </a:defRPr>
            </a:pPr>
          </a:p>
        </p:txBody>
      </p:sp>
      <p:grpSp>
        <p:nvGrpSpPr>
          <p:cNvPr id="189" name="组合 29"/>
          <p:cNvGrpSpPr/>
          <p:nvPr/>
        </p:nvGrpSpPr>
        <p:grpSpPr>
          <a:xfrm>
            <a:off x="5199286" y="4752722"/>
            <a:ext cx="345985" cy="430754"/>
            <a:chOff x="0" y="0"/>
            <a:chExt cx="104968" cy="149988"/>
          </a:xfrm>
        </p:grpSpPr>
        <p:sp>
          <p:nvSpPr>
            <p:cNvPr id="187" name="Freeform 11"/>
            <p:cNvSpPr/>
            <p:nvPr>
              <p:custDataLst>
                <p:tags r:id="rId6"/>
              </p:custDataLst>
            </p:nvPr>
          </p:nvSpPr>
          <p:spPr>
            <a:xfrm>
              <a:off x="-1" y="71219"/>
              <a:ext cx="104970" cy="7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0"/>
                  </a:moveTo>
                  <a:lnTo>
                    <a:pt x="21571" y="763"/>
                  </a:lnTo>
                  <a:lnTo>
                    <a:pt x="21500" y="515"/>
                  </a:lnTo>
                  <a:lnTo>
                    <a:pt x="21378" y="305"/>
                  </a:lnTo>
                  <a:lnTo>
                    <a:pt x="21213" y="153"/>
                  </a:lnTo>
                  <a:lnTo>
                    <a:pt x="21027" y="38"/>
                  </a:lnTo>
                  <a:lnTo>
                    <a:pt x="20834" y="0"/>
                  </a:lnTo>
                  <a:lnTo>
                    <a:pt x="20626" y="38"/>
                  </a:lnTo>
                  <a:lnTo>
                    <a:pt x="20440" y="153"/>
                  </a:lnTo>
                  <a:lnTo>
                    <a:pt x="20283" y="305"/>
                  </a:lnTo>
                  <a:lnTo>
                    <a:pt x="20161" y="515"/>
                  </a:lnTo>
                  <a:lnTo>
                    <a:pt x="20082" y="763"/>
                  </a:lnTo>
                  <a:lnTo>
                    <a:pt x="20054" y="1030"/>
                  </a:lnTo>
                  <a:lnTo>
                    <a:pt x="20025" y="2004"/>
                  </a:lnTo>
                  <a:lnTo>
                    <a:pt x="19939" y="2939"/>
                  </a:lnTo>
                  <a:lnTo>
                    <a:pt x="19810" y="3864"/>
                  </a:lnTo>
                  <a:lnTo>
                    <a:pt x="19624" y="4751"/>
                  </a:lnTo>
                  <a:lnTo>
                    <a:pt x="19388" y="5619"/>
                  </a:lnTo>
                  <a:lnTo>
                    <a:pt x="19116" y="6459"/>
                  </a:lnTo>
                  <a:lnTo>
                    <a:pt x="18786" y="7260"/>
                  </a:lnTo>
                  <a:lnTo>
                    <a:pt x="18421" y="8024"/>
                  </a:lnTo>
                  <a:lnTo>
                    <a:pt x="18020" y="8749"/>
                  </a:lnTo>
                  <a:lnTo>
                    <a:pt x="17584" y="9436"/>
                  </a:lnTo>
                  <a:lnTo>
                    <a:pt x="17104" y="10065"/>
                  </a:lnTo>
                  <a:lnTo>
                    <a:pt x="16588" y="10657"/>
                  </a:lnTo>
                  <a:lnTo>
                    <a:pt x="16044" y="11191"/>
                  </a:lnTo>
                  <a:lnTo>
                    <a:pt x="15472" y="11678"/>
                  </a:lnTo>
                  <a:lnTo>
                    <a:pt x="14863" y="12117"/>
                  </a:lnTo>
                  <a:lnTo>
                    <a:pt x="14247" y="12489"/>
                  </a:lnTo>
                  <a:lnTo>
                    <a:pt x="13589" y="12804"/>
                  </a:lnTo>
                  <a:lnTo>
                    <a:pt x="12923" y="13042"/>
                  </a:lnTo>
                  <a:lnTo>
                    <a:pt x="12228" y="13233"/>
                  </a:lnTo>
                  <a:lnTo>
                    <a:pt x="11527" y="13328"/>
                  </a:lnTo>
                  <a:lnTo>
                    <a:pt x="10796" y="13366"/>
                  </a:lnTo>
                  <a:lnTo>
                    <a:pt x="10073" y="13328"/>
                  </a:lnTo>
                  <a:lnTo>
                    <a:pt x="9372" y="13233"/>
                  </a:lnTo>
                  <a:lnTo>
                    <a:pt x="8677" y="13042"/>
                  </a:lnTo>
                  <a:lnTo>
                    <a:pt x="8011" y="12804"/>
                  </a:lnTo>
                  <a:lnTo>
                    <a:pt x="7360" y="12489"/>
                  </a:lnTo>
                  <a:lnTo>
                    <a:pt x="6730" y="12117"/>
                  </a:lnTo>
                  <a:lnTo>
                    <a:pt x="6128" y="11678"/>
                  </a:lnTo>
                  <a:lnTo>
                    <a:pt x="5556" y="11191"/>
                  </a:lnTo>
                  <a:lnTo>
                    <a:pt x="5012" y="10657"/>
                  </a:lnTo>
                  <a:lnTo>
                    <a:pt x="4496" y="10065"/>
                  </a:lnTo>
                  <a:lnTo>
                    <a:pt x="4024" y="9436"/>
                  </a:lnTo>
                  <a:lnTo>
                    <a:pt x="3580" y="8749"/>
                  </a:lnTo>
                  <a:lnTo>
                    <a:pt x="3179" y="8024"/>
                  </a:lnTo>
                  <a:lnTo>
                    <a:pt x="2814" y="7260"/>
                  </a:lnTo>
                  <a:lnTo>
                    <a:pt x="2484" y="6459"/>
                  </a:lnTo>
                  <a:lnTo>
                    <a:pt x="2205" y="5619"/>
                  </a:lnTo>
                  <a:lnTo>
                    <a:pt x="1969" y="4751"/>
                  </a:lnTo>
                  <a:lnTo>
                    <a:pt x="1790" y="3864"/>
                  </a:lnTo>
                  <a:lnTo>
                    <a:pt x="1654" y="2939"/>
                  </a:lnTo>
                  <a:lnTo>
                    <a:pt x="1575" y="2004"/>
                  </a:lnTo>
                  <a:lnTo>
                    <a:pt x="1546" y="1030"/>
                  </a:lnTo>
                  <a:lnTo>
                    <a:pt x="1518" y="763"/>
                  </a:lnTo>
                  <a:lnTo>
                    <a:pt x="1432" y="515"/>
                  </a:lnTo>
                  <a:lnTo>
                    <a:pt x="1310" y="305"/>
                  </a:lnTo>
                  <a:lnTo>
                    <a:pt x="1160" y="153"/>
                  </a:lnTo>
                  <a:lnTo>
                    <a:pt x="974" y="38"/>
                  </a:lnTo>
                  <a:lnTo>
                    <a:pt x="766" y="0"/>
                  </a:lnTo>
                  <a:lnTo>
                    <a:pt x="566" y="38"/>
                  </a:lnTo>
                  <a:lnTo>
                    <a:pt x="387" y="153"/>
                  </a:lnTo>
                  <a:lnTo>
                    <a:pt x="229" y="305"/>
                  </a:lnTo>
                  <a:lnTo>
                    <a:pt x="107" y="515"/>
                  </a:lnTo>
                  <a:lnTo>
                    <a:pt x="29" y="763"/>
                  </a:lnTo>
                  <a:lnTo>
                    <a:pt x="0" y="1030"/>
                  </a:lnTo>
                  <a:lnTo>
                    <a:pt x="29" y="2118"/>
                  </a:lnTo>
                  <a:lnTo>
                    <a:pt x="122" y="3167"/>
                  </a:lnTo>
                  <a:lnTo>
                    <a:pt x="265" y="4188"/>
                  </a:lnTo>
                  <a:lnTo>
                    <a:pt x="458" y="5200"/>
                  </a:lnTo>
                  <a:lnTo>
                    <a:pt x="716" y="6173"/>
                  </a:lnTo>
                  <a:lnTo>
                    <a:pt x="1017" y="7108"/>
                  </a:lnTo>
                  <a:lnTo>
                    <a:pt x="1360" y="8005"/>
                  </a:lnTo>
                  <a:lnTo>
                    <a:pt x="1754" y="8882"/>
                  </a:lnTo>
                  <a:lnTo>
                    <a:pt x="2184" y="9712"/>
                  </a:lnTo>
                  <a:lnTo>
                    <a:pt x="2663" y="10495"/>
                  </a:lnTo>
                  <a:lnTo>
                    <a:pt x="3179" y="11220"/>
                  </a:lnTo>
                  <a:lnTo>
                    <a:pt x="3730" y="11907"/>
                  </a:lnTo>
                  <a:lnTo>
                    <a:pt x="4324" y="12546"/>
                  </a:lnTo>
                  <a:lnTo>
                    <a:pt x="4940" y="13118"/>
                  </a:lnTo>
                  <a:lnTo>
                    <a:pt x="5599" y="13643"/>
                  </a:lnTo>
                  <a:lnTo>
                    <a:pt x="6272" y="14101"/>
                  </a:lnTo>
                  <a:lnTo>
                    <a:pt x="6980" y="14502"/>
                  </a:lnTo>
                  <a:lnTo>
                    <a:pt x="7711" y="14826"/>
                  </a:lnTo>
                  <a:lnTo>
                    <a:pt x="8462" y="15093"/>
                  </a:lnTo>
                  <a:lnTo>
                    <a:pt x="9243" y="15275"/>
                  </a:lnTo>
                  <a:lnTo>
                    <a:pt x="10030" y="15389"/>
                  </a:lnTo>
                  <a:lnTo>
                    <a:pt x="10030" y="20570"/>
                  </a:lnTo>
                  <a:lnTo>
                    <a:pt x="10059" y="20846"/>
                  </a:lnTo>
                  <a:lnTo>
                    <a:pt x="10131" y="21085"/>
                  </a:lnTo>
                  <a:lnTo>
                    <a:pt x="10252" y="21295"/>
                  </a:lnTo>
                  <a:lnTo>
                    <a:pt x="10410" y="21457"/>
                  </a:lnTo>
                  <a:lnTo>
                    <a:pt x="10596" y="21562"/>
                  </a:lnTo>
                  <a:lnTo>
                    <a:pt x="10796" y="21600"/>
                  </a:lnTo>
                  <a:lnTo>
                    <a:pt x="11004" y="21562"/>
                  </a:lnTo>
                  <a:lnTo>
                    <a:pt x="11190" y="21457"/>
                  </a:lnTo>
                  <a:lnTo>
                    <a:pt x="11348" y="21295"/>
                  </a:lnTo>
                  <a:lnTo>
                    <a:pt x="11462" y="21085"/>
                  </a:lnTo>
                  <a:lnTo>
                    <a:pt x="11548" y="20846"/>
                  </a:lnTo>
                  <a:lnTo>
                    <a:pt x="11577" y="20570"/>
                  </a:lnTo>
                  <a:lnTo>
                    <a:pt x="11577" y="15389"/>
                  </a:lnTo>
                  <a:lnTo>
                    <a:pt x="12364" y="15275"/>
                  </a:lnTo>
                  <a:lnTo>
                    <a:pt x="13138" y="15093"/>
                  </a:lnTo>
                  <a:lnTo>
                    <a:pt x="13889" y="14826"/>
                  </a:lnTo>
                  <a:lnTo>
                    <a:pt x="14620" y="14502"/>
                  </a:lnTo>
                  <a:lnTo>
                    <a:pt x="15321" y="14101"/>
                  </a:lnTo>
                  <a:lnTo>
                    <a:pt x="16008" y="13643"/>
                  </a:lnTo>
                  <a:lnTo>
                    <a:pt x="16660" y="13118"/>
                  </a:lnTo>
                  <a:lnTo>
                    <a:pt x="17283" y="12546"/>
                  </a:lnTo>
                  <a:lnTo>
                    <a:pt x="17870" y="11907"/>
                  </a:lnTo>
                  <a:lnTo>
                    <a:pt x="18421" y="11220"/>
                  </a:lnTo>
                  <a:lnTo>
                    <a:pt x="18937" y="10495"/>
                  </a:lnTo>
                  <a:lnTo>
                    <a:pt x="19416" y="9712"/>
                  </a:lnTo>
                  <a:lnTo>
                    <a:pt x="19846" y="8882"/>
                  </a:lnTo>
                  <a:lnTo>
                    <a:pt x="20240" y="8005"/>
                  </a:lnTo>
                  <a:lnTo>
                    <a:pt x="20591" y="7108"/>
                  </a:lnTo>
                  <a:lnTo>
                    <a:pt x="20891" y="6173"/>
                  </a:lnTo>
                  <a:lnTo>
                    <a:pt x="21142" y="5200"/>
                  </a:lnTo>
                  <a:lnTo>
                    <a:pt x="21335" y="4188"/>
                  </a:lnTo>
                  <a:lnTo>
                    <a:pt x="21478" y="3167"/>
                  </a:lnTo>
                  <a:lnTo>
                    <a:pt x="21571" y="2118"/>
                  </a:lnTo>
                  <a:lnTo>
                    <a:pt x="21600" y="10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  <p:sp>
          <p:nvSpPr>
            <p:cNvPr id="188" name="Freeform 12"/>
            <p:cNvSpPr/>
            <p:nvPr>
              <p:custDataLst>
                <p:tags r:id="rId7"/>
              </p:custDataLst>
            </p:nvPr>
          </p:nvSpPr>
          <p:spPr>
            <a:xfrm>
              <a:off x="18752" y="0"/>
              <a:ext cx="67464" cy="10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11786" y="21572"/>
                  </a:lnTo>
                  <a:lnTo>
                    <a:pt x="12744" y="21496"/>
                  </a:lnTo>
                  <a:lnTo>
                    <a:pt x="13668" y="21365"/>
                  </a:lnTo>
                  <a:lnTo>
                    <a:pt x="14571" y="21185"/>
                  </a:lnTo>
                  <a:lnTo>
                    <a:pt x="15429" y="20957"/>
                  </a:lnTo>
                  <a:lnTo>
                    <a:pt x="16242" y="20688"/>
                  </a:lnTo>
                  <a:lnTo>
                    <a:pt x="17033" y="20377"/>
                  </a:lnTo>
                  <a:lnTo>
                    <a:pt x="17768" y="20024"/>
                  </a:lnTo>
                  <a:lnTo>
                    <a:pt x="18436" y="19637"/>
                  </a:lnTo>
                  <a:lnTo>
                    <a:pt x="19060" y="19215"/>
                  </a:lnTo>
                  <a:lnTo>
                    <a:pt x="19628" y="18766"/>
                  </a:lnTo>
                  <a:lnTo>
                    <a:pt x="20130" y="18289"/>
                  </a:lnTo>
                  <a:lnTo>
                    <a:pt x="20564" y="17771"/>
                  </a:lnTo>
                  <a:lnTo>
                    <a:pt x="20932" y="17239"/>
                  </a:lnTo>
                  <a:lnTo>
                    <a:pt x="21221" y="16686"/>
                  </a:lnTo>
                  <a:lnTo>
                    <a:pt x="21422" y="16105"/>
                  </a:lnTo>
                  <a:lnTo>
                    <a:pt x="21555" y="15511"/>
                  </a:lnTo>
                  <a:lnTo>
                    <a:pt x="21600" y="14895"/>
                  </a:lnTo>
                  <a:lnTo>
                    <a:pt x="21600" y="6705"/>
                  </a:lnTo>
                  <a:lnTo>
                    <a:pt x="21555" y="6096"/>
                  </a:lnTo>
                  <a:lnTo>
                    <a:pt x="21422" y="5502"/>
                  </a:lnTo>
                  <a:lnTo>
                    <a:pt x="21221" y="4921"/>
                  </a:lnTo>
                  <a:lnTo>
                    <a:pt x="20932" y="4368"/>
                  </a:lnTo>
                  <a:lnTo>
                    <a:pt x="20564" y="3829"/>
                  </a:lnTo>
                  <a:lnTo>
                    <a:pt x="20130" y="3318"/>
                  </a:lnTo>
                  <a:lnTo>
                    <a:pt x="19628" y="2841"/>
                  </a:lnTo>
                  <a:lnTo>
                    <a:pt x="19060" y="2392"/>
                  </a:lnTo>
                  <a:lnTo>
                    <a:pt x="18436" y="1963"/>
                  </a:lnTo>
                  <a:lnTo>
                    <a:pt x="17768" y="1576"/>
                  </a:lnTo>
                  <a:lnTo>
                    <a:pt x="17033" y="1230"/>
                  </a:lnTo>
                  <a:lnTo>
                    <a:pt x="16242" y="912"/>
                  </a:lnTo>
                  <a:lnTo>
                    <a:pt x="15429" y="650"/>
                  </a:lnTo>
                  <a:lnTo>
                    <a:pt x="14571" y="422"/>
                  </a:lnTo>
                  <a:lnTo>
                    <a:pt x="13668" y="242"/>
                  </a:lnTo>
                  <a:lnTo>
                    <a:pt x="12744" y="111"/>
                  </a:lnTo>
                  <a:lnTo>
                    <a:pt x="11786" y="28"/>
                  </a:lnTo>
                  <a:lnTo>
                    <a:pt x="10794" y="0"/>
                  </a:lnTo>
                  <a:lnTo>
                    <a:pt x="9814" y="28"/>
                  </a:lnTo>
                  <a:lnTo>
                    <a:pt x="8856" y="111"/>
                  </a:lnTo>
                  <a:lnTo>
                    <a:pt x="7920" y="242"/>
                  </a:lnTo>
                  <a:lnTo>
                    <a:pt x="7029" y="422"/>
                  </a:lnTo>
                  <a:lnTo>
                    <a:pt x="6171" y="650"/>
                  </a:lnTo>
                  <a:lnTo>
                    <a:pt x="5336" y="912"/>
                  </a:lnTo>
                  <a:lnTo>
                    <a:pt x="4567" y="1230"/>
                  </a:lnTo>
                  <a:lnTo>
                    <a:pt x="3843" y="1576"/>
                  </a:lnTo>
                  <a:lnTo>
                    <a:pt x="3164" y="1963"/>
                  </a:lnTo>
                  <a:lnTo>
                    <a:pt x="2540" y="2392"/>
                  </a:lnTo>
                  <a:lnTo>
                    <a:pt x="1972" y="2841"/>
                  </a:lnTo>
                  <a:lnTo>
                    <a:pt x="1482" y="3318"/>
                  </a:lnTo>
                  <a:lnTo>
                    <a:pt x="1036" y="3829"/>
                  </a:lnTo>
                  <a:lnTo>
                    <a:pt x="680" y="4368"/>
                  </a:lnTo>
                  <a:lnTo>
                    <a:pt x="379" y="4921"/>
                  </a:lnTo>
                  <a:lnTo>
                    <a:pt x="167" y="5502"/>
                  </a:lnTo>
                  <a:lnTo>
                    <a:pt x="45" y="6096"/>
                  </a:lnTo>
                  <a:lnTo>
                    <a:pt x="0" y="6705"/>
                  </a:lnTo>
                  <a:lnTo>
                    <a:pt x="0" y="14895"/>
                  </a:lnTo>
                  <a:lnTo>
                    <a:pt x="45" y="15511"/>
                  </a:lnTo>
                  <a:lnTo>
                    <a:pt x="167" y="16105"/>
                  </a:lnTo>
                  <a:lnTo>
                    <a:pt x="379" y="16686"/>
                  </a:lnTo>
                  <a:lnTo>
                    <a:pt x="680" y="17239"/>
                  </a:lnTo>
                  <a:lnTo>
                    <a:pt x="1036" y="17771"/>
                  </a:lnTo>
                  <a:lnTo>
                    <a:pt x="1482" y="18289"/>
                  </a:lnTo>
                  <a:lnTo>
                    <a:pt x="1972" y="18766"/>
                  </a:lnTo>
                  <a:lnTo>
                    <a:pt x="2540" y="19215"/>
                  </a:lnTo>
                  <a:lnTo>
                    <a:pt x="3164" y="19637"/>
                  </a:lnTo>
                  <a:lnTo>
                    <a:pt x="3843" y="20024"/>
                  </a:lnTo>
                  <a:lnTo>
                    <a:pt x="4567" y="20377"/>
                  </a:lnTo>
                  <a:lnTo>
                    <a:pt x="5336" y="20688"/>
                  </a:lnTo>
                  <a:lnTo>
                    <a:pt x="6171" y="20957"/>
                  </a:lnTo>
                  <a:lnTo>
                    <a:pt x="7029" y="21185"/>
                  </a:lnTo>
                  <a:lnTo>
                    <a:pt x="7920" y="21365"/>
                  </a:lnTo>
                  <a:lnTo>
                    <a:pt x="8856" y="21496"/>
                  </a:lnTo>
                  <a:lnTo>
                    <a:pt x="9814" y="21572"/>
                  </a:lnTo>
                  <a:lnTo>
                    <a:pt x="10794" y="21600"/>
                  </a:lnTo>
                  <a:close/>
                  <a:moveTo>
                    <a:pt x="2395" y="6705"/>
                  </a:moveTo>
                  <a:lnTo>
                    <a:pt x="2440" y="6172"/>
                  </a:lnTo>
                  <a:lnTo>
                    <a:pt x="2573" y="5654"/>
                  </a:lnTo>
                  <a:lnTo>
                    <a:pt x="2774" y="5156"/>
                  </a:lnTo>
                  <a:lnTo>
                    <a:pt x="3063" y="4679"/>
                  </a:lnTo>
                  <a:lnTo>
                    <a:pt x="3420" y="4223"/>
                  </a:lnTo>
                  <a:lnTo>
                    <a:pt x="3843" y="3788"/>
                  </a:lnTo>
                  <a:lnTo>
                    <a:pt x="4322" y="3394"/>
                  </a:lnTo>
                  <a:lnTo>
                    <a:pt x="4857" y="3021"/>
                  </a:lnTo>
                  <a:lnTo>
                    <a:pt x="5458" y="2689"/>
                  </a:lnTo>
                  <a:lnTo>
                    <a:pt x="6105" y="2378"/>
                  </a:lnTo>
                  <a:lnTo>
                    <a:pt x="6795" y="2129"/>
                  </a:lnTo>
                  <a:lnTo>
                    <a:pt x="7530" y="1901"/>
                  </a:lnTo>
                  <a:lnTo>
                    <a:pt x="8299" y="1728"/>
                  </a:lnTo>
                  <a:lnTo>
                    <a:pt x="9101" y="1604"/>
                  </a:lnTo>
                  <a:lnTo>
                    <a:pt x="9948" y="1521"/>
                  </a:lnTo>
                  <a:lnTo>
                    <a:pt x="10794" y="1493"/>
                  </a:lnTo>
                  <a:lnTo>
                    <a:pt x="11652" y="1521"/>
                  </a:lnTo>
                  <a:lnTo>
                    <a:pt x="12488" y="1604"/>
                  </a:lnTo>
                  <a:lnTo>
                    <a:pt x="13301" y="1728"/>
                  </a:lnTo>
                  <a:lnTo>
                    <a:pt x="14058" y="1901"/>
                  </a:lnTo>
                  <a:lnTo>
                    <a:pt x="14805" y="2129"/>
                  </a:lnTo>
                  <a:lnTo>
                    <a:pt x="15484" y="2378"/>
                  </a:lnTo>
                  <a:lnTo>
                    <a:pt x="16142" y="2689"/>
                  </a:lnTo>
                  <a:lnTo>
                    <a:pt x="16743" y="3021"/>
                  </a:lnTo>
                  <a:lnTo>
                    <a:pt x="17278" y="3394"/>
                  </a:lnTo>
                  <a:lnTo>
                    <a:pt x="17768" y="3788"/>
                  </a:lnTo>
                  <a:lnTo>
                    <a:pt x="18191" y="4223"/>
                  </a:lnTo>
                  <a:lnTo>
                    <a:pt x="18537" y="4679"/>
                  </a:lnTo>
                  <a:lnTo>
                    <a:pt x="18826" y="5156"/>
                  </a:lnTo>
                  <a:lnTo>
                    <a:pt x="19027" y="5654"/>
                  </a:lnTo>
                  <a:lnTo>
                    <a:pt x="19160" y="6172"/>
                  </a:lnTo>
                  <a:lnTo>
                    <a:pt x="19205" y="6705"/>
                  </a:lnTo>
                  <a:lnTo>
                    <a:pt x="19205" y="14895"/>
                  </a:lnTo>
                  <a:lnTo>
                    <a:pt x="19160" y="15428"/>
                  </a:lnTo>
                  <a:lnTo>
                    <a:pt x="19027" y="15953"/>
                  </a:lnTo>
                  <a:lnTo>
                    <a:pt x="18826" y="16451"/>
                  </a:lnTo>
                  <a:lnTo>
                    <a:pt x="18537" y="16927"/>
                  </a:lnTo>
                  <a:lnTo>
                    <a:pt x="18191" y="17384"/>
                  </a:lnTo>
                  <a:lnTo>
                    <a:pt x="17768" y="17819"/>
                  </a:lnTo>
                  <a:lnTo>
                    <a:pt x="17278" y="18213"/>
                  </a:lnTo>
                  <a:lnTo>
                    <a:pt x="16743" y="18586"/>
                  </a:lnTo>
                  <a:lnTo>
                    <a:pt x="16142" y="18918"/>
                  </a:lnTo>
                  <a:lnTo>
                    <a:pt x="15484" y="19215"/>
                  </a:lnTo>
                  <a:lnTo>
                    <a:pt x="14805" y="19478"/>
                  </a:lnTo>
                  <a:lnTo>
                    <a:pt x="14058" y="19699"/>
                  </a:lnTo>
                  <a:lnTo>
                    <a:pt x="13301" y="19879"/>
                  </a:lnTo>
                  <a:lnTo>
                    <a:pt x="12488" y="20003"/>
                  </a:lnTo>
                  <a:lnTo>
                    <a:pt x="11652" y="20086"/>
                  </a:lnTo>
                  <a:lnTo>
                    <a:pt x="10794" y="20114"/>
                  </a:lnTo>
                  <a:lnTo>
                    <a:pt x="9948" y="20086"/>
                  </a:lnTo>
                  <a:lnTo>
                    <a:pt x="9101" y="20003"/>
                  </a:lnTo>
                  <a:lnTo>
                    <a:pt x="8299" y="19879"/>
                  </a:lnTo>
                  <a:lnTo>
                    <a:pt x="7530" y="19699"/>
                  </a:lnTo>
                  <a:lnTo>
                    <a:pt x="6795" y="19478"/>
                  </a:lnTo>
                  <a:lnTo>
                    <a:pt x="6105" y="19215"/>
                  </a:lnTo>
                  <a:lnTo>
                    <a:pt x="5458" y="18918"/>
                  </a:lnTo>
                  <a:lnTo>
                    <a:pt x="4857" y="18586"/>
                  </a:lnTo>
                  <a:lnTo>
                    <a:pt x="4322" y="18213"/>
                  </a:lnTo>
                  <a:lnTo>
                    <a:pt x="3843" y="17819"/>
                  </a:lnTo>
                  <a:lnTo>
                    <a:pt x="3420" y="17384"/>
                  </a:lnTo>
                  <a:lnTo>
                    <a:pt x="3063" y="16927"/>
                  </a:lnTo>
                  <a:lnTo>
                    <a:pt x="2774" y="16451"/>
                  </a:lnTo>
                  <a:lnTo>
                    <a:pt x="2573" y="15953"/>
                  </a:lnTo>
                  <a:lnTo>
                    <a:pt x="2440" y="15428"/>
                  </a:lnTo>
                  <a:lnTo>
                    <a:pt x="2395" y="14895"/>
                  </a:lnTo>
                  <a:lnTo>
                    <a:pt x="2395" y="67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</p:grpSp>
      <p:sp>
        <p:nvSpPr>
          <p:cNvPr id="242" name="文本框 75"/>
          <p:cNvSpPr txBox="1"/>
          <p:nvPr>
            <p:custDataLst>
              <p:tags r:id="rId8"/>
            </p:custDataLst>
          </p:nvPr>
        </p:nvSpPr>
        <p:spPr>
          <a:xfrm>
            <a:off x="1452245" y="2691765"/>
            <a:ext cx="704278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000" spc="600">
                <a:solidFill>
                  <a:srgbClr val="262626"/>
                </a:solidFill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sz="3600" dirty="0"/>
              <a:t>毕业设计进度汇报</a:t>
            </a:r>
            <a:endParaRPr lang="zh-CN" sz="3600" dirty="0"/>
          </a:p>
          <a:p>
            <a:r>
              <a:rPr lang="zh-CN" sz="2400" dirty="0"/>
              <a:t>主动式微服务动态部署工具设计与开发</a:t>
            </a:r>
            <a:endParaRPr lang="zh-CN" sz="2400" dirty="0"/>
          </a:p>
        </p:txBody>
      </p:sp>
      <p:sp>
        <p:nvSpPr>
          <p:cNvPr id="243" name="直接连接符 76"/>
          <p:cNvSpPr/>
          <p:nvPr>
            <p:custDataLst>
              <p:tags r:id="rId9"/>
            </p:custDataLst>
          </p:nvPr>
        </p:nvSpPr>
        <p:spPr>
          <a:xfrm flipH="1" flipV="1">
            <a:off x="933583" y="3706506"/>
            <a:ext cx="7753233" cy="1"/>
          </a:xfrm>
          <a:prstGeom prst="line">
            <a:avLst/>
          </a:prstGeom>
          <a:ln w="6350">
            <a:solidFill>
              <a:srgbClr val="4A1757"/>
            </a:solidFill>
            <a:prstDash val="dash"/>
            <a:miter/>
          </a:ln>
        </p:spPr>
        <p:txBody>
          <a:bodyPr lIns="45719" rIns="45719"/>
          <a:lstStyle/>
          <a:p/>
        </p:txBody>
      </p:sp>
      <p:grpSp>
        <p:nvGrpSpPr>
          <p:cNvPr id="251" name="组合 79"/>
          <p:cNvGrpSpPr/>
          <p:nvPr/>
        </p:nvGrpSpPr>
        <p:grpSpPr>
          <a:xfrm>
            <a:off x="-141528" y="-239244"/>
            <a:ext cx="560848" cy="478490"/>
            <a:chOff x="0" y="0"/>
            <a:chExt cx="560847" cy="478489"/>
          </a:xfrm>
        </p:grpSpPr>
        <p:sp>
          <p:nvSpPr>
            <p:cNvPr id="245" name="任意多边形 80"/>
            <p:cNvSpPr/>
            <p:nvPr>
              <p:custDataLst>
                <p:tags r:id="rId10"/>
              </p:custDataLst>
            </p:nvPr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任意多边形 81"/>
            <p:cNvSpPr/>
            <p:nvPr>
              <p:custDataLst>
                <p:tags r:id="rId11"/>
              </p:custDataLst>
            </p:nvPr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任意多边形 82"/>
            <p:cNvSpPr/>
            <p:nvPr>
              <p:custDataLst>
                <p:tags r:id="rId12"/>
              </p:custDataLst>
            </p:nvPr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任意多边形 83"/>
            <p:cNvSpPr/>
            <p:nvPr>
              <p:custDataLst>
                <p:tags r:id="rId13"/>
              </p:custDataLst>
            </p:nvPr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任意多边形 84"/>
            <p:cNvSpPr/>
            <p:nvPr>
              <p:custDataLst>
                <p:tags r:id="rId14"/>
              </p:custDataLst>
            </p:nvPr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任意多边形 85"/>
            <p:cNvSpPr/>
            <p:nvPr>
              <p:custDataLst>
                <p:tags r:id="rId15"/>
              </p:custDataLst>
            </p:nvPr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8" name="组合 86"/>
          <p:cNvGrpSpPr/>
          <p:nvPr/>
        </p:nvGrpSpPr>
        <p:grpSpPr>
          <a:xfrm>
            <a:off x="714611" y="6623065"/>
            <a:ext cx="352189" cy="300472"/>
            <a:chOff x="0" y="0"/>
            <a:chExt cx="352188" cy="300471"/>
          </a:xfrm>
        </p:grpSpPr>
        <p:sp>
          <p:nvSpPr>
            <p:cNvPr id="252" name="任意多边形 87"/>
            <p:cNvSpPr/>
            <p:nvPr>
              <p:custDataLst>
                <p:tags r:id="rId16"/>
              </p:custDataLst>
            </p:nvPr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任意多边形 88"/>
            <p:cNvSpPr/>
            <p:nvPr>
              <p:custDataLst>
                <p:tags r:id="rId17"/>
              </p:custDataLst>
            </p:nvPr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任意多边形 89"/>
            <p:cNvSpPr/>
            <p:nvPr>
              <p:custDataLst>
                <p:tags r:id="rId18"/>
              </p:custDataLst>
            </p:nvPr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任意多边形 90"/>
            <p:cNvSpPr/>
            <p:nvPr>
              <p:custDataLst>
                <p:tags r:id="rId19"/>
              </p:custDataLst>
            </p:nvPr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任意多边形 91"/>
            <p:cNvSpPr/>
            <p:nvPr>
              <p:custDataLst>
                <p:tags r:id="rId20"/>
              </p:custDataLst>
            </p:nvPr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任意多边形 92"/>
            <p:cNvSpPr/>
            <p:nvPr>
              <p:custDataLst>
                <p:tags r:id="rId21"/>
              </p:custDataLst>
            </p:nvPr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组合 93"/>
          <p:cNvGrpSpPr/>
          <p:nvPr/>
        </p:nvGrpSpPr>
        <p:grpSpPr>
          <a:xfrm>
            <a:off x="-118803" y="6062219"/>
            <a:ext cx="478490" cy="560848"/>
            <a:chOff x="0" y="0"/>
            <a:chExt cx="478488" cy="560847"/>
          </a:xfrm>
        </p:grpSpPr>
        <p:sp>
          <p:nvSpPr>
            <p:cNvPr id="259" name="任意多边形 94"/>
            <p:cNvSpPr/>
            <p:nvPr>
              <p:custDataLst>
                <p:tags r:id="rId22"/>
              </p:custDataLst>
            </p:nvPr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任意多边形 95"/>
            <p:cNvSpPr/>
            <p:nvPr>
              <p:custDataLst>
                <p:tags r:id="rId23"/>
              </p:custDataLst>
            </p:nvPr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任意多边形 96"/>
            <p:cNvSpPr/>
            <p:nvPr>
              <p:custDataLst>
                <p:tags r:id="rId24"/>
              </p:custDataLst>
            </p:nvPr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任意多边形 97"/>
            <p:cNvSpPr/>
            <p:nvPr>
              <p:custDataLst>
                <p:tags r:id="rId25"/>
              </p:custDataLst>
            </p:nvPr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任意多边形 98"/>
            <p:cNvSpPr/>
            <p:nvPr>
              <p:custDataLst>
                <p:tags r:id="rId26"/>
              </p:custDataLst>
            </p:nvPr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任意多边形 99"/>
            <p:cNvSpPr/>
            <p:nvPr>
              <p:custDataLst>
                <p:tags r:id="rId27"/>
              </p:custDataLst>
            </p:nvPr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6" name="timg.jpeg" descr="timg.jpe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9198" y="662855"/>
            <a:ext cx="3367178" cy="1274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3058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系统框架设计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t="48729" r="733" b="-155"/>
          <a:stretch>
            <a:fillRect/>
          </a:stretch>
        </p:blipFill>
        <p:spPr>
          <a:xfrm>
            <a:off x="6106160" y="2396490"/>
            <a:ext cx="4898390" cy="2954020"/>
          </a:xfrm>
          <a:prstGeom prst="rect">
            <a:avLst/>
          </a:prstGeom>
        </p:spPr>
      </p:pic>
      <p:pic>
        <p:nvPicPr>
          <p:cNvPr id="6" name="图片 32" descr="MAPEswimline"/>
          <p:cNvPicPr>
            <a:picLocks noChangeAspect="1"/>
          </p:cNvPicPr>
          <p:nvPr/>
        </p:nvPicPr>
        <p:blipFill>
          <a:blip r:embed="rId12"/>
          <a:srcRect l="14212" t="10442"/>
          <a:stretch>
            <a:fillRect/>
          </a:stretch>
        </p:blipFill>
        <p:spPr>
          <a:xfrm>
            <a:off x="373063" y="2123123"/>
            <a:ext cx="5165725" cy="3456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3058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b="1"/>
              <a:t>监控模块设计</a:t>
            </a:r>
            <a:r>
              <a:rPr b="1"/>
              <a:t>  </a:t>
            </a:r>
            <a:endParaRPr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t="48729" r="733" b="-155"/>
          <a:stretch>
            <a:fillRect/>
          </a:stretch>
        </p:blipFill>
        <p:spPr>
          <a:xfrm>
            <a:off x="6847205" y="2230120"/>
            <a:ext cx="4898390" cy="29540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20370" y="2087245"/>
            <a:ext cx="5080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获取集群配置、</a:t>
            </a:r>
            <a:r>
              <a:rPr lang="en-US" altLang="zh-CN" b="0">
                <a:latin typeface="宋体" charset="0"/>
                <a:cs typeface="宋体" charset="0"/>
              </a:rPr>
              <a:t>Pod</a:t>
            </a:r>
            <a:r>
              <a:rPr lang="zh-CN" altLang="en-US" b="0">
                <a:latin typeface="宋体" charset="0"/>
                <a:cs typeface="宋体" charset="0"/>
              </a:rPr>
              <a:t>位置等相关信息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管理</a:t>
            </a:r>
            <a:r>
              <a:rPr lang="en-US" altLang="zh-CN" b="0">
                <a:latin typeface="宋体" charset="0"/>
                <a:cs typeface="宋体" charset="0"/>
              </a:rPr>
              <a:t>Pod</a:t>
            </a:r>
            <a:r>
              <a:rPr lang="zh-CN" altLang="en-US" b="0">
                <a:latin typeface="宋体" charset="0"/>
                <a:cs typeface="宋体" charset="0"/>
              </a:rPr>
              <a:t>的监控线程并定时存储监控信息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获取指定</a:t>
            </a:r>
            <a:r>
              <a:rPr lang="en-US" altLang="zh-CN" b="0">
                <a:latin typeface="宋体" charset="0"/>
                <a:cs typeface="宋体" charset="0"/>
              </a:rPr>
              <a:t>Pod</a:t>
            </a:r>
            <a:r>
              <a:rPr lang="zh-CN" altLang="en-US" b="0">
                <a:latin typeface="宋体" charset="0"/>
                <a:cs typeface="宋体" charset="0"/>
              </a:rPr>
              <a:t>对应的监控信息</a:t>
            </a:r>
            <a:endParaRPr lang="zh-CN" altLang="en-US" b="0">
              <a:latin typeface="宋体" charset="0"/>
              <a:cs typeface="宋体" charset="0"/>
            </a:endParaRPr>
          </a:p>
        </p:txBody>
      </p:sp>
      <p:pic>
        <p:nvPicPr>
          <p:cNvPr id="4" name="图片 7" descr="Untitled Diagram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" y="4038600"/>
            <a:ext cx="2409190" cy="2666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4" descr="Untitled Diagram (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1353" y="3978593"/>
            <a:ext cx="3531235" cy="2714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811862" y="1353944"/>
            <a:ext cx="245872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预测分析模块设计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t="48729" r="733" b="-155"/>
          <a:stretch>
            <a:fillRect/>
          </a:stretch>
        </p:blipFill>
        <p:spPr>
          <a:xfrm>
            <a:off x="6847205" y="2230120"/>
            <a:ext cx="4898390" cy="29540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54660" y="2071370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输入数据设计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预测子进程管理</a:t>
            </a:r>
            <a:endParaRPr lang="en-US" b="0">
              <a:latin typeface="宋体" charset="0"/>
              <a:cs typeface="宋体" charset="0"/>
            </a:endParaRPr>
          </a:p>
        </p:txBody>
      </p:sp>
      <p:pic>
        <p:nvPicPr>
          <p:cNvPr id="21" name="图片 18" descr="Untitled Diagram (2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338" y="3261360"/>
            <a:ext cx="5263515" cy="2875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811862" y="1353944"/>
            <a:ext cx="245872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计划决策模块设计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100" name="文本框 99"/>
          <p:cNvSpPr txBox="1"/>
          <p:nvPr/>
        </p:nvSpPr>
        <p:spPr>
          <a:xfrm>
            <a:off x="454660" y="2071370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输入数据规范化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计划决策模块流程</a:t>
            </a:r>
            <a:endParaRPr lang="zh-CN" altLang="en-US" b="0">
              <a:latin typeface="宋体" charset="0"/>
              <a:cs typeface="宋体" charset="0"/>
            </a:endParaRPr>
          </a:p>
        </p:txBody>
      </p:sp>
      <p:pic>
        <p:nvPicPr>
          <p:cNvPr id="7" name="图片 7" descr="Untitled Diagram (25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9280" y="2195195"/>
            <a:ext cx="1955165" cy="3536315"/>
          </a:xfrm>
          <a:prstGeom prst="rect">
            <a:avLst/>
          </a:prstGeom>
        </p:spPr>
      </p:pic>
      <p:pic>
        <p:nvPicPr>
          <p:cNvPr id="12" name="图片 12" descr="Untitled Diagram (26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8335" y="2195195"/>
            <a:ext cx="5354955" cy="366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6487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执行模块设计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100" name="文本框 99"/>
          <p:cNvSpPr txBox="1"/>
          <p:nvPr/>
        </p:nvSpPr>
        <p:spPr>
          <a:xfrm>
            <a:off x="454660" y="2071370"/>
            <a:ext cx="5080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执行模块目标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执行模块原理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错误检测与处理</a:t>
            </a:r>
            <a:endParaRPr lang="zh-CN" altLang="en-US" b="0">
              <a:latin typeface="宋体" charset="0"/>
              <a:cs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t="48729" r="733" b="-155"/>
          <a:stretch>
            <a:fillRect/>
          </a:stretch>
        </p:blipFill>
        <p:spPr>
          <a:xfrm>
            <a:off x="3414395" y="1951990"/>
            <a:ext cx="4898390" cy="2954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主动式微服务动态部署工具设计与实现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58522" y="1365374"/>
            <a:ext cx="16567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可视化前端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t="48729" r="733" b="-155"/>
          <a:stretch>
            <a:fillRect/>
          </a:stretch>
        </p:blipFill>
        <p:spPr>
          <a:xfrm>
            <a:off x="4737735" y="2643505"/>
            <a:ext cx="4898390" cy="2954020"/>
          </a:xfrm>
          <a:prstGeom prst="rect">
            <a:avLst/>
          </a:prstGeom>
        </p:spPr>
      </p:pic>
      <p:pic>
        <p:nvPicPr>
          <p:cNvPr id="6" name="图片 15" descr="Untitled Diagram (3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115" y="1951990"/>
            <a:ext cx="3069590" cy="433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主动式微服务动态部署算法测试与结论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08992" y="1370454"/>
            <a:ext cx="245872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数据集获取及处理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7045" y="2207260"/>
            <a:ext cx="5708650" cy="1040765"/>
          </a:xfrm>
          <a:prstGeom prst="rect">
            <a:avLst/>
          </a:prstGeom>
        </p:spPr>
      </p:pic>
      <p:pic>
        <p:nvPicPr>
          <p:cNvPr id="28" name="图片 28" descr="alibaba_data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20" y="3781743"/>
            <a:ext cx="3670300" cy="27146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54660" y="2071370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en-US" altLang="zh-CN" b="0">
                <a:latin typeface="宋体" charset="0"/>
                <a:cs typeface="宋体" charset="0"/>
              </a:rPr>
              <a:t>alibaba-cluster-tracev2017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en-US" altLang="zh-CN" b="0">
                <a:latin typeface="宋体" charset="0"/>
                <a:cs typeface="宋体" charset="0"/>
              </a:rPr>
              <a:t>k8s</a:t>
            </a:r>
            <a:r>
              <a:rPr lang="zh-CN" altLang="en-US" b="0">
                <a:latin typeface="宋体" charset="0"/>
                <a:cs typeface="宋体" charset="0"/>
              </a:rPr>
              <a:t>集群监控数据集</a:t>
            </a:r>
            <a:endParaRPr lang="zh-CN" altLang="en-US" b="0">
              <a:latin typeface="宋体" charset="0"/>
              <a:cs typeface="宋体" charset="0"/>
            </a:endParaRPr>
          </a:p>
        </p:txBody>
      </p:sp>
      <p:pic>
        <p:nvPicPr>
          <p:cNvPr id="29" name="图片 29" descr="loo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1095" y="3782060"/>
            <a:ext cx="4364990" cy="238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主动式微服务动态部署算法测试与结论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39472" y="1370454"/>
            <a:ext cx="326072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评价指标及对比算法介绍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100" name="文本框 99"/>
          <p:cNvSpPr txBox="1"/>
          <p:nvPr/>
        </p:nvSpPr>
        <p:spPr>
          <a:xfrm>
            <a:off x="454660" y="207137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指标：</a:t>
            </a:r>
            <a:r>
              <a:rPr lang="en-US" altLang="zh-CN" b="0">
                <a:latin typeface="宋体" charset="0"/>
                <a:cs typeface="宋体" charset="0"/>
              </a:rPr>
              <a:t>cpu/mem </a:t>
            </a:r>
            <a:r>
              <a:rPr lang="zh-CN" altLang="en-US" b="0">
                <a:latin typeface="宋体" charset="0"/>
                <a:cs typeface="宋体" charset="0"/>
              </a:rPr>
              <a:t>欠载</a:t>
            </a:r>
            <a:r>
              <a:rPr lang="en-US" altLang="zh-CN" b="0">
                <a:latin typeface="宋体" charset="0"/>
                <a:cs typeface="宋体" charset="0"/>
              </a:rPr>
              <a:t>/</a:t>
            </a:r>
            <a:r>
              <a:rPr lang="zh-CN" altLang="en-US" b="0">
                <a:latin typeface="宋体" charset="0"/>
                <a:cs typeface="宋体" charset="0"/>
              </a:rPr>
              <a:t>过载次数</a:t>
            </a:r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endParaRPr lang="zh-CN" altLang="en-US" b="0">
              <a:latin typeface="宋体" charset="0"/>
              <a:cs typeface="宋体" charset="0"/>
            </a:endParaRPr>
          </a:p>
          <a:p>
            <a:pPr marL="0" indent="266700" algn="l"/>
            <a:r>
              <a:rPr lang="zh-CN" altLang="en-US" b="0">
                <a:latin typeface="宋体" charset="0"/>
                <a:cs typeface="宋体" charset="0"/>
              </a:rPr>
              <a:t>对比算法：基于负载均衡的微服务动态部署算法</a:t>
            </a:r>
            <a:endParaRPr lang="zh-CN" altLang="en-US" b="0">
              <a:latin typeface="宋体" charset="0"/>
              <a:cs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715" y="3902710"/>
            <a:ext cx="5470525" cy="247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110" y="1918335"/>
            <a:ext cx="5079365" cy="2207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3110" y="4224020"/>
            <a:ext cx="5079365" cy="216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主动式微服务动态部署算法测试与结论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54660" y="2071370"/>
            <a:ext cx="98196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b="0">
                <a:latin typeface="宋体" charset="0"/>
                <a:cs typeface="宋体" charset="0"/>
              </a:rPr>
              <a:t>主动式微服务动态部署模型</a:t>
            </a:r>
            <a:r>
              <a:rPr b="0">
                <a:solidFill>
                  <a:srgbClr val="FF0000"/>
                </a:solidFill>
                <a:latin typeface="宋体" charset="0"/>
                <a:cs typeface="宋体" charset="0"/>
              </a:rPr>
              <a:t>能广泛适应多种类型的集群</a:t>
            </a:r>
            <a:r>
              <a:rPr b="0">
                <a:latin typeface="宋体" charset="0"/>
                <a:cs typeface="宋体" charset="0"/>
              </a:rPr>
              <a:t>，在小规模集群和大型数据中心式集群上都表现出了较好的优化效果。</a:t>
            </a:r>
            <a:endParaRPr b="0">
              <a:latin typeface="宋体" charset="0"/>
              <a:cs typeface="宋体" charset="0"/>
            </a:endParaRPr>
          </a:p>
          <a:p>
            <a:pPr marL="0" indent="266700" algn="l"/>
            <a:endParaRPr b="0">
              <a:latin typeface="宋体" charset="0"/>
              <a:cs typeface="宋体" charset="0"/>
            </a:endParaRPr>
          </a:p>
          <a:p>
            <a:pPr marL="0" indent="266700" algn="l"/>
            <a:r>
              <a:rPr b="0">
                <a:latin typeface="宋体" charset="0"/>
                <a:cs typeface="宋体" charset="0"/>
              </a:rPr>
              <a:t>2）主动式微服务动态部署模型相较于传统的动态部署模型，能</a:t>
            </a:r>
            <a:r>
              <a:rPr b="0">
                <a:solidFill>
                  <a:srgbClr val="FF0000"/>
                </a:solidFill>
                <a:latin typeface="宋体" charset="0"/>
                <a:cs typeface="宋体" charset="0"/>
              </a:rPr>
              <a:t>有效减少欠载的次数</a:t>
            </a:r>
            <a:r>
              <a:rPr b="0">
                <a:latin typeface="宋体" charset="0"/>
                <a:cs typeface="宋体" charset="0"/>
              </a:rPr>
              <a:t>。对于现收现付制的云环境，</a:t>
            </a:r>
            <a:r>
              <a:rPr b="0">
                <a:solidFill>
                  <a:srgbClr val="FF0000"/>
                </a:solidFill>
                <a:latin typeface="宋体" charset="0"/>
                <a:cs typeface="宋体" charset="0"/>
              </a:rPr>
              <a:t>能有效降低用户的成本，提高效率。</a:t>
            </a:r>
            <a:endParaRPr b="0">
              <a:solidFill>
                <a:srgbClr val="FF0000"/>
              </a:solidFill>
              <a:latin typeface="宋体" charset="0"/>
              <a:cs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1384935"/>
            <a:ext cx="5486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结论</a:t>
            </a:r>
            <a:endParaRPr lang="zh-CN"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主动式微服务动态部署工具测试与结论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384935"/>
            <a:ext cx="26117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集群配置及测试服务部署</a:t>
            </a:r>
            <a:endParaRPr lang="zh-CN" sz="1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335" y="3131820"/>
            <a:ext cx="5708650" cy="1002665"/>
          </a:xfrm>
          <a:prstGeom prst="rect">
            <a:avLst/>
          </a:prstGeom>
        </p:spPr>
      </p:pic>
      <p:pic>
        <p:nvPicPr>
          <p:cNvPr id="20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838" y="1959610"/>
            <a:ext cx="4947285" cy="3347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>
            <p:custDataLst>
              <p:tags r:id="rId1"/>
            </p:custDataLst>
          </p:nvPr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/>
              <a:t>本周进度</a:t>
            </a:r>
            <a:endParaRPr lang="zh-CN"/>
          </a:p>
        </p:txBody>
      </p:sp>
      <p:pic>
        <p:nvPicPr>
          <p:cNvPr id="742" name="PA_图片 9" descr="PA_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309"/>
            <a:ext cx="4163065" cy="393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6" name="PA_图片 23" descr="PA_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5211887" y="25235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7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8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9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10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11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2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5555947" y="239153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撰写毕业论文</a:t>
            </a:r>
            <a:r>
              <a:rPr sz="1800" b="1"/>
              <a:t>  </a:t>
            </a:r>
            <a:endParaRPr sz="1800" b="1"/>
          </a:p>
        </p:txBody>
      </p:sp>
      <p:grpSp>
        <p:nvGrpSpPr>
          <p:cNvPr id="4" name="组合 49"/>
          <p:cNvGrpSpPr/>
          <p:nvPr/>
        </p:nvGrpSpPr>
        <p:grpSpPr>
          <a:xfrm>
            <a:off x="5211887" y="3616344"/>
            <a:ext cx="218670" cy="186560"/>
            <a:chOff x="0" y="0"/>
            <a:chExt cx="218669" cy="186559"/>
          </a:xfrm>
        </p:grpSpPr>
        <p:sp>
          <p:nvSpPr>
            <p:cNvPr id="5" name="任意多边形 50"/>
            <p:cNvSpPr/>
            <p:nvPr>
              <p:custDataLst>
                <p:tags r:id="rId13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任意多边形 53"/>
            <p:cNvSpPr/>
            <p:nvPr>
              <p:custDataLst>
                <p:tags r:id="rId14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任意多边形 54"/>
            <p:cNvSpPr/>
            <p:nvPr>
              <p:custDataLst>
                <p:tags r:id="rId15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5"/>
            <p:cNvSpPr/>
            <p:nvPr>
              <p:custDataLst>
                <p:tags r:id="rId16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6"/>
            <p:cNvSpPr/>
            <p:nvPr>
              <p:custDataLst>
                <p:tags r:id="rId17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7"/>
            <p:cNvSpPr/>
            <p:nvPr>
              <p:custDataLst>
                <p:tags r:id="rId18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" name="文本框 3"/>
          <p:cNvSpPr txBox="1"/>
          <p:nvPr/>
        </p:nvSpPr>
        <p:spPr>
          <a:xfrm>
            <a:off x="5555947" y="3484369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翻译外文文献</a:t>
            </a:r>
            <a:r>
              <a:rPr sz="1800" b="1"/>
              <a:t>  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主动式微服务动态部署工具测试与结论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384935"/>
            <a:ext cx="14655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工具运行实验</a:t>
            </a:r>
            <a:endParaRPr lang="zh-CN" sz="1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4330" y="1384935"/>
            <a:ext cx="5708650" cy="1002665"/>
          </a:xfrm>
          <a:prstGeom prst="rect">
            <a:avLst/>
          </a:prstGeom>
        </p:spPr>
      </p:pic>
      <p:pic>
        <p:nvPicPr>
          <p:cNvPr id="30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1535" y="3257550"/>
            <a:ext cx="5566410" cy="3083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03" y="3257233"/>
            <a:ext cx="5577205" cy="3077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787844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外文文献翻译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384935"/>
            <a:ext cx="773557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Auto-scaling Policies to Adapt the Application</a:t>
            </a: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Deployment in Kubernetes</a:t>
            </a: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作者：Fabiana Rossi</a:t>
            </a: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Department of Civil Engineering and Computer Science Engineering</a:t>
            </a: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University of Rome Tor Vergata, Italy</a:t>
            </a:r>
            <a:endParaRPr lang="zh-CN" sz="1800" b="1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 b="1"/>
              <a:t>f.rossi@ing.uniroma2.it</a:t>
            </a:r>
            <a:endParaRPr lang="zh-CN"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毕业论文大纲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" y="965835"/>
            <a:ext cx="4934585" cy="5744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045" y="2207260"/>
            <a:ext cx="5708650" cy="1040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045" y="4090670"/>
            <a:ext cx="5708650" cy="100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引言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r="965" b="82832"/>
          <a:stretch>
            <a:fillRect/>
          </a:stretch>
        </p:blipFill>
        <p:spPr>
          <a:xfrm>
            <a:off x="3460750" y="457835"/>
            <a:ext cx="4886960" cy="986155"/>
          </a:xfrm>
          <a:prstGeom prst="rect">
            <a:avLst/>
          </a:prstGeom>
        </p:spPr>
      </p:pic>
      <p:pic>
        <p:nvPicPr>
          <p:cNvPr id="2" name="C9F754DE-2CAD-44b6-B708-469DEB6407EB-1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145" y="1694815"/>
            <a:ext cx="7310120" cy="498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引言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5" y="280988"/>
            <a:ext cx="5537200" cy="6477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9F754DE-2CAD-44b6-B708-469DEB6407EB-2" descr="wpsoffice"/>
          <p:cNvPicPr>
            <a:picLocks noChangeAspect="1"/>
          </p:cNvPicPr>
          <p:nvPr/>
        </p:nvPicPr>
        <p:blipFill>
          <a:blip r:embed="rId6"/>
          <a:srcRect l="74175" t="48117"/>
          <a:stretch>
            <a:fillRect/>
          </a:stretch>
        </p:blipFill>
        <p:spPr>
          <a:xfrm>
            <a:off x="7811770" y="2385060"/>
            <a:ext cx="1887855" cy="25888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21930" y="2350770"/>
            <a:ext cx="1574165" cy="53594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21930" y="3572510"/>
            <a:ext cx="1574165" cy="53594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21930" y="4108450"/>
            <a:ext cx="1574165" cy="53594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引言</a:t>
            </a:r>
            <a:endParaRPr lang="zh-CN" altLang="en-US"/>
          </a:p>
        </p:txBody>
      </p:sp>
      <p:pic>
        <p:nvPicPr>
          <p:cNvPr id="16" name="图片 20" descr="Concept ma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85" y="2472690"/>
            <a:ext cx="9024620" cy="36690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5" name="组合 49"/>
          <p:cNvGrpSpPr/>
          <p:nvPr/>
        </p:nvGrpSpPr>
        <p:grpSpPr>
          <a:xfrm>
            <a:off x="433512" y="132589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6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7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8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9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10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1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" name="文本框 3"/>
          <p:cNvSpPr txBox="1"/>
          <p:nvPr/>
        </p:nvSpPr>
        <p:spPr>
          <a:xfrm>
            <a:off x="813132" y="1207259"/>
            <a:ext cx="245872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负载预测算法概述</a:t>
            </a:r>
            <a:r>
              <a:rPr sz="1800" b="1"/>
              <a:t>  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引言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433512" y="132589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" name="文本框 3"/>
          <p:cNvSpPr txBox="1"/>
          <p:nvPr/>
        </p:nvSpPr>
        <p:spPr>
          <a:xfrm>
            <a:off x="1013157" y="1146934"/>
            <a:ext cx="326072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b="1"/>
              <a:t>实例部署和迁移算法概述</a:t>
            </a:r>
            <a:r>
              <a:rPr b="1"/>
              <a:t>  </a:t>
            </a:r>
            <a:endParaRPr b="1"/>
          </a:p>
        </p:txBody>
      </p:sp>
      <p:sp>
        <p:nvSpPr>
          <p:cNvPr id="4" name="文本框 3"/>
          <p:cNvSpPr txBox="1"/>
          <p:nvPr/>
        </p:nvSpPr>
        <p:spPr>
          <a:xfrm>
            <a:off x="866140" y="2031365"/>
            <a:ext cx="3786505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确定性算法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启发式算法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元启发式算法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强化学习算法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00075" y="5260975"/>
            <a:ext cx="726884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1600" b="0">
                <a:latin typeface="宋体" charset="0"/>
                <a:cs typeface="宋体" charset="0"/>
              </a:rPr>
              <a:t>用户可根据微服务对资源的需求，动态迁移对应虚拟机或容器，将其整合到最小数量的物理节点上，进而</a:t>
            </a:r>
            <a:r>
              <a:rPr lang="zh-CN" altLang="en-US" sz="1600" b="0">
                <a:solidFill>
                  <a:srgbClr val="FF0000"/>
                </a:solidFill>
                <a:latin typeface="宋体" charset="0"/>
                <a:cs typeface="宋体" charset="0"/>
              </a:rPr>
              <a:t>减少能耗</a:t>
            </a:r>
            <a:r>
              <a:rPr lang="zh-CN" altLang="en-US" sz="1600" b="0">
                <a:latin typeface="宋体" charset="0"/>
                <a:cs typeface="宋体" charset="0"/>
              </a:rPr>
              <a:t>。但是，过于激进的整合策略可能导致服务性能的下降。好的微服务部署算法需要在</a:t>
            </a:r>
            <a:r>
              <a:rPr lang="zh-CN" altLang="en-US" sz="1600" b="0">
                <a:solidFill>
                  <a:srgbClr val="FF0000"/>
                </a:solidFill>
                <a:latin typeface="宋体" charset="0"/>
                <a:cs typeface="宋体" charset="0"/>
              </a:rPr>
              <a:t>保证对服务等级协议</a:t>
            </a:r>
            <a:r>
              <a:rPr lang="en-US" altLang="zh-CN" sz="1600" b="0">
                <a:solidFill>
                  <a:srgbClr val="FF0000"/>
                </a:solidFill>
                <a:latin typeface="宋体" charset="0"/>
                <a:cs typeface="宋体" charset="0"/>
              </a:rPr>
              <a:t>(Service Level Agreements, SLA)</a:t>
            </a:r>
            <a:r>
              <a:rPr lang="zh-CN" altLang="en-US" sz="1600" b="0">
                <a:solidFill>
                  <a:srgbClr val="FF0000"/>
                </a:solidFill>
                <a:latin typeface="宋体" charset="0"/>
                <a:cs typeface="宋体" charset="0"/>
              </a:rPr>
              <a:t>的高度遵守同时，优化集群的资源资源情况</a:t>
            </a:r>
            <a:r>
              <a:rPr lang="zh-CN" altLang="en-US" sz="1600" b="0">
                <a:latin typeface="宋体" charset="0"/>
                <a:cs typeface="宋体" charset="0"/>
              </a:rPr>
              <a:t>。</a:t>
            </a:r>
            <a:endParaRPr lang="zh-CN" altLang="en-US" sz="1600" b="0">
              <a:latin typeface="宋体" charset="0"/>
              <a:cs typeface="宋体" charset="0"/>
            </a:endParaRPr>
          </a:p>
        </p:txBody>
      </p:sp>
      <p:grpSp>
        <p:nvGrpSpPr>
          <p:cNvPr id="5" name="组合 49"/>
          <p:cNvGrpSpPr/>
          <p:nvPr/>
        </p:nvGrpSpPr>
        <p:grpSpPr>
          <a:xfrm>
            <a:off x="433512" y="4674254"/>
            <a:ext cx="218670" cy="186560"/>
            <a:chOff x="0" y="0"/>
            <a:chExt cx="218669" cy="186559"/>
          </a:xfrm>
        </p:grpSpPr>
        <p:sp>
          <p:nvSpPr>
            <p:cNvPr id="6" name="任意多边形 50"/>
            <p:cNvSpPr/>
            <p:nvPr>
              <p:custDataLst>
                <p:tags r:id="rId11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任意多边形 53"/>
            <p:cNvSpPr/>
            <p:nvPr>
              <p:custDataLst>
                <p:tags r:id="rId12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任意多边形 54"/>
            <p:cNvSpPr/>
            <p:nvPr>
              <p:custDataLst>
                <p:tags r:id="rId13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任意多边形 55"/>
            <p:cNvSpPr/>
            <p:nvPr>
              <p:custDataLst>
                <p:tags r:id="rId14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任意多边形 56"/>
            <p:cNvSpPr/>
            <p:nvPr>
              <p:custDataLst>
                <p:tags r:id="rId15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" name="任意多边形 57"/>
            <p:cNvSpPr/>
            <p:nvPr>
              <p:custDataLst>
                <p:tags r:id="rId16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" name="文本框 3"/>
          <p:cNvSpPr txBox="1"/>
          <p:nvPr/>
        </p:nvSpPr>
        <p:spPr>
          <a:xfrm>
            <a:off x="797257" y="4483859"/>
            <a:ext cx="2092960" cy="4902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b="1"/>
              <a:t>研究目标意义</a:t>
            </a:r>
            <a:r>
              <a:rPr b="1"/>
              <a:t>  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主动式微服务动态部署模型及算法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32157" y="135902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负载预测算法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rcRect l="553" t="17168" r="1454" b="50674"/>
          <a:stretch>
            <a:fillRect/>
          </a:stretch>
        </p:blipFill>
        <p:spPr>
          <a:xfrm>
            <a:off x="5498465" y="2059305"/>
            <a:ext cx="5788660" cy="2211705"/>
          </a:xfrm>
          <a:prstGeom prst="rect">
            <a:avLst/>
          </a:prstGeom>
        </p:spPr>
      </p:pic>
      <p:pic>
        <p:nvPicPr>
          <p:cNvPr id="35" name="图片 35" descr="Untitled Diagram (16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125" y="2648585"/>
            <a:ext cx="4743450" cy="384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主动式微服务动态部署模型及算法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32157" y="1370454"/>
            <a:ext cx="352806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主动式微服务动态部署算法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rcRect l="553" t="17168" r="1454" b="50674"/>
          <a:stretch>
            <a:fillRect/>
          </a:stretch>
        </p:blipFill>
        <p:spPr>
          <a:xfrm>
            <a:off x="5498465" y="2059305"/>
            <a:ext cx="5788660" cy="2211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2460" y="2248535"/>
            <a:ext cx="3786505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形式化建模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深度神经网络模型结构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伪代码描述训练过程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模型部署输入数据类接口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KSO_WM_FULL_TEXT_BEAUTIFY_COPY_ID" val="183"/>
</p:tagLst>
</file>

<file path=ppt/tags/tag10.xml><?xml version="1.0" encoding="utf-8"?>
<p:tagLst xmlns:p="http://schemas.openxmlformats.org/presentationml/2006/main">
  <p:tag name="KSO_WM_FULL_TEXT_BEAUTIFY_COPY_ID" val="246"/>
</p:tagLst>
</file>

<file path=ppt/tags/tag100.xml><?xml version="1.0" encoding="utf-8"?>
<p:tagLst xmlns:p="http://schemas.openxmlformats.org/presentationml/2006/main">
  <p:tag name="KSO_WM_FULL_TEXT_BEAUTIFY_COPY_ID" val="552"/>
</p:tagLst>
</file>

<file path=ppt/tags/tag101.xml><?xml version="1.0" encoding="utf-8"?>
<p:tagLst xmlns:p="http://schemas.openxmlformats.org/presentationml/2006/main">
  <p:tag name="KSO_WM_FULL_TEXT_BEAUTIFY_COPY_ID" val="553"/>
</p:tagLst>
</file>

<file path=ppt/tags/tag102.xml><?xml version="1.0" encoding="utf-8"?>
<p:tagLst xmlns:p="http://schemas.openxmlformats.org/presentationml/2006/main">
  <p:tag name="KSO_WM_FULL_TEXT_BEAUTIFY_COPY_ID" val="554"/>
</p:tagLst>
</file>

<file path=ppt/tags/tag103.xml><?xml version="1.0" encoding="utf-8"?>
<p:tagLst xmlns:p="http://schemas.openxmlformats.org/presentationml/2006/main">
  <p:tag name="KSO_WM_FULL_TEXT_BEAUTIFY_COPY_ID" val="756"/>
</p:tagLst>
</file>

<file path=ppt/tags/tag104.xml><?xml version="1.0" encoding="utf-8"?>
<p:tagLst xmlns:p="http://schemas.openxmlformats.org/presentationml/2006/main">
  <p:tag name="KSO_WM_FULL_TEXT_BEAUTIFY_COPY_ID" val="18"/>
</p:tagLst>
</file>

<file path=ppt/tags/tag105.xml><?xml version="1.0" encoding="utf-8"?>
<p:tagLst xmlns:p="http://schemas.openxmlformats.org/presentationml/2006/main">
  <p:tag name="KSO_WM_FULL_TEXT_BEAUTIFY_COPY_ID" val="549"/>
</p:tagLst>
</file>

<file path=ppt/tags/tag106.xml><?xml version="1.0" encoding="utf-8"?>
<p:tagLst xmlns:p="http://schemas.openxmlformats.org/presentationml/2006/main">
  <p:tag name="KSO_WM_FULL_TEXT_BEAUTIFY_COPY_ID" val="550"/>
</p:tagLst>
</file>

<file path=ppt/tags/tag107.xml><?xml version="1.0" encoding="utf-8"?>
<p:tagLst xmlns:p="http://schemas.openxmlformats.org/presentationml/2006/main">
  <p:tag name="KSO_WM_FULL_TEXT_BEAUTIFY_COPY_ID" val="551"/>
</p:tagLst>
</file>

<file path=ppt/tags/tag108.xml><?xml version="1.0" encoding="utf-8"?>
<p:tagLst xmlns:p="http://schemas.openxmlformats.org/presentationml/2006/main">
  <p:tag name="KSO_WM_FULL_TEXT_BEAUTIFY_COPY_ID" val="552"/>
</p:tagLst>
</file>

<file path=ppt/tags/tag109.xml><?xml version="1.0" encoding="utf-8"?>
<p:tagLst xmlns:p="http://schemas.openxmlformats.org/presentationml/2006/main">
  <p:tag name="KSO_WM_FULL_TEXT_BEAUTIFY_COPY_ID" val="553"/>
</p:tagLst>
</file>

<file path=ppt/tags/tag11.xml><?xml version="1.0" encoding="utf-8"?>
<p:tagLst xmlns:p="http://schemas.openxmlformats.org/presentationml/2006/main">
  <p:tag name="KSO_WM_FULL_TEXT_BEAUTIFY_COPY_ID" val="247"/>
</p:tagLst>
</file>

<file path=ppt/tags/tag110.xml><?xml version="1.0" encoding="utf-8"?>
<p:tagLst xmlns:p="http://schemas.openxmlformats.org/presentationml/2006/main">
  <p:tag name="KSO_WM_FULL_TEXT_BEAUTIFY_COPY_ID" val="554"/>
</p:tagLst>
</file>

<file path=ppt/tags/tag111.xml><?xml version="1.0" encoding="utf-8"?>
<p:tagLst xmlns:p="http://schemas.openxmlformats.org/presentationml/2006/main">
  <p:tag name="KSO_WM_FULL_TEXT_BEAUTIFY_COPY_ID" val="756"/>
</p:tagLst>
</file>

<file path=ppt/tags/tag112.xml><?xml version="1.0" encoding="utf-8"?>
<p:tagLst xmlns:p="http://schemas.openxmlformats.org/presentationml/2006/main">
  <p:tag name="KSO_WM_FULL_TEXT_BEAUTIFY_COPY_ID" val="18"/>
</p:tagLst>
</file>

<file path=ppt/tags/tag113.xml><?xml version="1.0" encoding="utf-8"?>
<p:tagLst xmlns:p="http://schemas.openxmlformats.org/presentationml/2006/main">
  <p:tag name="KSO_WM_FULL_TEXT_BEAUTIFY_COPY_ID" val="549"/>
</p:tagLst>
</file>

<file path=ppt/tags/tag114.xml><?xml version="1.0" encoding="utf-8"?>
<p:tagLst xmlns:p="http://schemas.openxmlformats.org/presentationml/2006/main">
  <p:tag name="KSO_WM_FULL_TEXT_BEAUTIFY_COPY_ID" val="550"/>
</p:tagLst>
</file>

<file path=ppt/tags/tag115.xml><?xml version="1.0" encoding="utf-8"?>
<p:tagLst xmlns:p="http://schemas.openxmlformats.org/presentationml/2006/main">
  <p:tag name="KSO_WM_FULL_TEXT_BEAUTIFY_COPY_ID" val="551"/>
</p:tagLst>
</file>

<file path=ppt/tags/tag116.xml><?xml version="1.0" encoding="utf-8"?>
<p:tagLst xmlns:p="http://schemas.openxmlformats.org/presentationml/2006/main">
  <p:tag name="KSO_WM_FULL_TEXT_BEAUTIFY_COPY_ID" val="552"/>
</p:tagLst>
</file>

<file path=ppt/tags/tag117.xml><?xml version="1.0" encoding="utf-8"?>
<p:tagLst xmlns:p="http://schemas.openxmlformats.org/presentationml/2006/main">
  <p:tag name="KSO_WM_FULL_TEXT_BEAUTIFY_COPY_ID" val="553"/>
</p:tagLst>
</file>

<file path=ppt/tags/tag118.xml><?xml version="1.0" encoding="utf-8"?>
<p:tagLst xmlns:p="http://schemas.openxmlformats.org/presentationml/2006/main">
  <p:tag name="KSO_WM_FULL_TEXT_BEAUTIFY_COPY_ID" val="554"/>
</p:tagLst>
</file>

<file path=ppt/tags/tag119.xml><?xml version="1.0" encoding="utf-8"?>
<p:tagLst xmlns:p="http://schemas.openxmlformats.org/presentationml/2006/main">
  <p:tag name="KSO_WM_FULL_TEXT_BEAUTIFY_COPY_ID" val="756"/>
</p:tagLst>
</file>

<file path=ppt/tags/tag12.xml><?xml version="1.0" encoding="utf-8"?>
<p:tagLst xmlns:p="http://schemas.openxmlformats.org/presentationml/2006/main">
  <p:tag name="KSO_WM_FULL_TEXT_BEAUTIFY_COPY_ID" val="248"/>
</p:tagLst>
</file>

<file path=ppt/tags/tag120.xml><?xml version="1.0" encoding="utf-8"?>
<p:tagLst xmlns:p="http://schemas.openxmlformats.org/presentationml/2006/main">
  <p:tag name="KSO_WM_FULL_TEXT_BEAUTIFY_COPY_ID" val="18"/>
</p:tagLst>
</file>

<file path=ppt/tags/tag121.xml><?xml version="1.0" encoding="utf-8"?>
<p:tagLst xmlns:p="http://schemas.openxmlformats.org/presentationml/2006/main">
  <p:tag name="KSO_WM_FULL_TEXT_BEAUTIFY_COPY_ID" val="549"/>
</p:tagLst>
</file>

<file path=ppt/tags/tag122.xml><?xml version="1.0" encoding="utf-8"?>
<p:tagLst xmlns:p="http://schemas.openxmlformats.org/presentationml/2006/main">
  <p:tag name="KSO_WM_FULL_TEXT_BEAUTIFY_COPY_ID" val="550"/>
</p:tagLst>
</file>

<file path=ppt/tags/tag123.xml><?xml version="1.0" encoding="utf-8"?>
<p:tagLst xmlns:p="http://schemas.openxmlformats.org/presentationml/2006/main">
  <p:tag name="KSO_WM_FULL_TEXT_BEAUTIFY_COPY_ID" val="551"/>
</p:tagLst>
</file>

<file path=ppt/tags/tag124.xml><?xml version="1.0" encoding="utf-8"?>
<p:tagLst xmlns:p="http://schemas.openxmlformats.org/presentationml/2006/main">
  <p:tag name="KSO_WM_FULL_TEXT_BEAUTIFY_COPY_ID" val="552"/>
</p:tagLst>
</file>

<file path=ppt/tags/tag125.xml><?xml version="1.0" encoding="utf-8"?>
<p:tagLst xmlns:p="http://schemas.openxmlformats.org/presentationml/2006/main">
  <p:tag name="KSO_WM_FULL_TEXT_BEAUTIFY_COPY_ID" val="553"/>
</p:tagLst>
</file>

<file path=ppt/tags/tag126.xml><?xml version="1.0" encoding="utf-8"?>
<p:tagLst xmlns:p="http://schemas.openxmlformats.org/presentationml/2006/main">
  <p:tag name="KSO_WM_FULL_TEXT_BEAUTIFY_COPY_ID" val="554"/>
</p:tagLst>
</file>

<file path=ppt/tags/tag127.xml><?xml version="1.0" encoding="utf-8"?>
<p:tagLst xmlns:p="http://schemas.openxmlformats.org/presentationml/2006/main">
  <p:tag name="KSO_WM_FULL_TEXT_BEAUTIFY_COPY_ID" val="756"/>
</p:tagLst>
</file>

<file path=ppt/tags/tag128.xml><?xml version="1.0" encoding="utf-8"?>
<p:tagLst xmlns:p="http://schemas.openxmlformats.org/presentationml/2006/main">
  <p:tag name="KSO_WM_FULL_TEXT_BEAUTIFY_COPY_ID" val="18"/>
</p:tagLst>
</file>

<file path=ppt/tags/tag129.xml><?xml version="1.0" encoding="utf-8"?>
<p:tagLst xmlns:p="http://schemas.openxmlformats.org/presentationml/2006/main">
  <p:tag name="KSO_WM_FULL_TEXT_BEAUTIFY_COPY_ID" val="549"/>
</p:tagLst>
</file>

<file path=ppt/tags/tag13.xml><?xml version="1.0" encoding="utf-8"?>
<p:tagLst xmlns:p="http://schemas.openxmlformats.org/presentationml/2006/main">
  <p:tag name="KSO_WM_FULL_TEXT_BEAUTIFY_COPY_ID" val="249"/>
</p:tagLst>
</file>

<file path=ppt/tags/tag130.xml><?xml version="1.0" encoding="utf-8"?>
<p:tagLst xmlns:p="http://schemas.openxmlformats.org/presentationml/2006/main">
  <p:tag name="KSO_WM_FULL_TEXT_BEAUTIFY_COPY_ID" val="550"/>
</p:tagLst>
</file>

<file path=ppt/tags/tag131.xml><?xml version="1.0" encoding="utf-8"?>
<p:tagLst xmlns:p="http://schemas.openxmlformats.org/presentationml/2006/main">
  <p:tag name="KSO_WM_FULL_TEXT_BEAUTIFY_COPY_ID" val="551"/>
</p:tagLst>
</file>

<file path=ppt/tags/tag132.xml><?xml version="1.0" encoding="utf-8"?>
<p:tagLst xmlns:p="http://schemas.openxmlformats.org/presentationml/2006/main">
  <p:tag name="KSO_WM_FULL_TEXT_BEAUTIFY_COPY_ID" val="552"/>
</p:tagLst>
</file>

<file path=ppt/tags/tag133.xml><?xml version="1.0" encoding="utf-8"?>
<p:tagLst xmlns:p="http://schemas.openxmlformats.org/presentationml/2006/main">
  <p:tag name="KSO_WM_FULL_TEXT_BEAUTIFY_COPY_ID" val="553"/>
</p:tagLst>
</file>

<file path=ppt/tags/tag134.xml><?xml version="1.0" encoding="utf-8"?>
<p:tagLst xmlns:p="http://schemas.openxmlformats.org/presentationml/2006/main">
  <p:tag name="KSO_WM_FULL_TEXT_BEAUTIFY_COPY_ID" val="554"/>
</p:tagLst>
</file>

<file path=ppt/tags/tag135.xml><?xml version="1.0" encoding="utf-8"?>
<p:tagLst xmlns:p="http://schemas.openxmlformats.org/presentationml/2006/main">
  <p:tag name="KSO_WM_FULL_TEXT_BEAUTIFY_COPY_ID" val="756"/>
</p:tagLst>
</file>

<file path=ppt/tags/tag136.xml><?xml version="1.0" encoding="utf-8"?>
<p:tagLst xmlns:p="http://schemas.openxmlformats.org/presentationml/2006/main">
  <p:tag name="KSO_WM_FULL_TEXT_BEAUTIFY_COPY_ID" val="18"/>
</p:tagLst>
</file>

<file path=ppt/tags/tag137.xml><?xml version="1.0" encoding="utf-8"?>
<p:tagLst xmlns:p="http://schemas.openxmlformats.org/presentationml/2006/main">
  <p:tag name="KSO_WM_FULL_TEXT_BEAUTIFY_COPY_ID" val="549"/>
</p:tagLst>
</file>

<file path=ppt/tags/tag138.xml><?xml version="1.0" encoding="utf-8"?>
<p:tagLst xmlns:p="http://schemas.openxmlformats.org/presentationml/2006/main">
  <p:tag name="KSO_WM_FULL_TEXT_BEAUTIFY_COPY_ID" val="550"/>
</p:tagLst>
</file>

<file path=ppt/tags/tag139.xml><?xml version="1.0" encoding="utf-8"?>
<p:tagLst xmlns:p="http://schemas.openxmlformats.org/presentationml/2006/main">
  <p:tag name="KSO_WM_FULL_TEXT_BEAUTIFY_COPY_ID" val="551"/>
</p:tagLst>
</file>

<file path=ppt/tags/tag14.xml><?xml version="1.0" encoding="utf-8"?>
<p:tagLst xmlns:p="http://schemas.openxmlformats.org/presentationml/2006/main">
  <p:tag name="KSO_WM_FULL_TEXT_BEAUTIFY_COPY_ID" val="250"/>
</p:tagLst>
</file>

<file path=ppt/tags/tag140.xml><?xml version="1.0" encoding="utf-8"?>
<p:tagLst xmlns:p="http://schemas.openxmlformats.org/presentationml/2006/main">
  <p:tag name="KSO_WM_FULL_TEXT_BEAUTIFY_COPY_ID" val="552"/>
</p:tagLst>
</file>

<file path=ppt/tags/tag141.xml><?xml version="1.0" encoding="utf-8"?>
<p:tagLst xmlns:p="http://schemas.openxmlformats.org/presentationml/2006/main">
  <p:tag name="KSO_WM_FULL_TEXT_BEAUTIFY_COPY_ID" val="553"/>
</p:tagLst>
</file>

<file path=ppt/tags/tag142.xml><?xml version="1.0" encoding="utf-8"?>
<p:tagLst xmlns:p="http://schemas.openxmlformats.org/presentationml/2006/main">
  <p:tag name="KSO_WM_FULL_TEXT_BEAUTIFY_COPY_ID" val="554"/>
</p:tagLst>
</file>

<file path=ppt/tags/tag143.xml><?xml version="1.0" encoding="utf-8"?>
<p:tagLst xmlns:p="http://schemas.openxmlformats.org/presentationml/2006/main">
  <p:tag name="KSO_WM_FULL_TEXT_BEAUTIFY_COPY_ID" val="756"/>
</p:tagLst>
</file>

<file path=ppt/tags/tag144.xml><?xml version="1.0" encoding="utf-8"?>
<p:tagLst xmlns:p="http://schemas.openxmlformats.org/presentationml/2006/main">
  <p:tag name="KSO_WM_FULL_TEXT_BEAUTIFY_COPY_ID" val="18"/>
</p:tagLst>
</file>

<file path=ppt/tags/tag145.xml><?xml version="1.0" encoding="utf-8"?>
<p:tagLst xmlns:p="http://schemas.openxmlformats.org/presentationml/2006/main">
  <p:tag name="KSO_WM_FULL_TEXT_BEAUTIFY_COPY_ID" val="549"/>
</p:tagLst>
</file>

<file path=ppt/tags/tag146.xml><?xml version="1.0" encoding="utf-8"?>
<p:tagLst xmlns:p="http://schemas.openxmlformats.org/presentationml/2006/main">
  <p:tag name="KSO_WM_FULL_TEXT_BEAUTIFY_COPY_ID" val="550"/>
</p:tagLst>
</file>

<file path=ppt/tags/tag147.xml><?xml version="1.0" encoding="utf-8"?>
<p:tagLst xmlns:p="http://schemas.openxmlformats.org/presentationml/2006/main">
  <p:tag name="KSO_WM_FULL_TEXT_BEAUTIFY_COPY_ID" val="551"/>
</p:tagLst>
</file>

<file path=ppt/tags/tag148.xml><?xml version="1.0" encoding="utf-8"?>
<p:tagLst xmlns:p="http://schemas.openxmlformats.org/presentationml/2006/main">
  <p:tag name="KSO_WM_FULL_TEXT_BEAUTIFY_COPY_ID" val="552"/>
</p:tagLst>
</file>

<file path=ppt/tags/tag149.xml><?xml version="1.0" encoding="utf-8"?>
<p:tagLst xmlns:p="http://schemas.openxmlformats.org/presentationml/2006/main">
  <p:tag name="KSO_WM_FULL_TEXT_BEAUTIFY_COPY_ID" val="553"/>
</p:tagLst>
</file>

<file path=ppt/tags/tag15.xml><?xml version="1.0" encoding="utf-8"?>
<p:tagLst xmlns:p="http://schemas.openxmlformats.org/presentationml/2006/main">
  <p:tag name="KSO_WM_FULL_TEXT_BEAUTIFY_COPY_ID" val="252"/>
</p:tagLst>
</file>

<file path=ppt/tags/tag150.xml><?xml version="1.0" encoding="utf-8"?>
<p:tagLst xmlns:p="http://schemas.openxmlformats.org/presentationml/2006/main">
  <p:tag name="KSO_WM_FULL_TEXT_BEAUTIFY_COPY_ID" val="554"/>
</p:tagLst>
</file>

<file path=ppt/tags/tag151.xml><?xml version="1.0" encoding="utf-8"?>
<p:tagLst xmlns:p="http://schemas.openxmlformats.org/presentationml/2006/main">
  <p:tag name="KSO_WM_FULL_TEXT_BEAUTIFY_COPY_ID" val="756"/>
</p:tagLst>
</file>

<file path=ppt/tags/tag152.xml><?xml version="1.0" encoding="utf-8"?>
<p:tagLst xmlns:p="http://schemas.openxmlformats.org/presentationml/2006/main">
  <p:tag name="KSO_WM_FULL_TEXT_BEAUTIFY_COPY_ID" val="18"/>
</p:tagLst>
</file>

<file path=ppt/tags/tag153.xml><?xml version="1.0" encoding="utf-8"?>
<p:tagLst xmlns:p="http://schemas.openxmlformats.org/presentationml/2006/main">
  <p:tag name="KSO_WM_FULL_TEXT_BEAUTIFY_COPY_ID" val="549"/>
</p:tagLst>
</file>

<file path=ppt/tags/tag154.xml><?xml version="1.0" encoding="utf-8"?>
<p:tagLst xmlns:p="http://schemas.openxmlformats.org/presentationml/2006/main">
  <p:tag name="KSO_WM_FULL_TEXT_BEAUTIFY_COPY_ID" val="550"/>
</p:tagLst>
</file>

<file path=ppt/tags/tag155.xml><?xml version="1.0" encoding="utf-8"?>
<p:tagLst xmlns:p="http://schemas.openxmlformats.org/presentationml/2006/main">
  <p:tag name="KSO_WM_FULL_TEXT_BEAUTIFY_COPY_ID" val="551"/>
</p:tagLst>
</file>

<file path=ppt/tags/tag156.xml><?xml version="1.0" encoding="utf-8"?>
<p:tagLst xmlns:p="http://schemas.openxmlformats.org/presentationml/2006/main">
  <p:tag name="KSO_WM_FULL_TEXT_BEAUTIFY_COPY_ID" val="552"/>
</p:tagLst>
</file>

<file path=ppt/tags/tag157.xml><?xml version="1.0" encoding="utf-8"?>
<p:tagLst xmlns:p="http://schemas.openxmlformats.org/presentationml/2006/main">
  <p:tag name="KSO_WM_FULL_TEXT_BEAUTIFY_COPY_ID" val="553"/>
</p:tagLst>
</file>

<file path=ppt/tags/tag158.xml><?xml version="1.0" encoding="utf-8"?>
<p:tagLst xmlns:p="http://schemas.openxmlformats.org/presentationml/2006/main">
  <p:tag name="KSO_WM_FULL_TEXT_BEAUTIFY_COPY_ID" val="554"/>
</p:tagLst>
</file>

<file path=ppt/tags/tag159.xml><?xml version="1.0" encoding="utf-8"?>
<p:tagLst xmlns:p="http://schemas.openxmlformats.org/presentationml/2006/main">
  <p:tag name="KSO_WM_FULL_TEXT_BEAUTIFY_COPY_ID" val="756"/>
</p:tagLst>
</file>

<file path=ppt/tags/tag16.xml><?xml version="1.0" encoding="utf-8"?>
<p:tagLst xmlns:p="http://schemas.openxmlformats.org/presentationml/2006/main">
  <p:tag name="KSO_WM_FULL_TEXT_BEAUTIFY_COPY_ID" val="253"/>
</p:tagLst>
</file>

<file path=ppt/tags/tag160.xml><?xml version="1.0" encoding="utf-8"?>
<p:tagLst xmlns:p="http://schemas.openxmlformats.org/presentationml/2006/main">
  <p:tag name="KSO_WM_FULL_TEXT_BEAUTIFY_COPY_ID" val="18"/>
</p:tagLst>
</file>

<file path=ppt/tags/tag161.xml><?xml version="1.0" encoding="utf-8"?>
<p:tagLst xmlns:p="http://schemas.openxmlformats.org/presentationml/2006/main">
  <p:tag name="KSO_WM_FULL_TEXT_BEAUTIFY_COPY_ID" val="549"/>
</p:tagLst>
</file>

<file path=ppt/tags/tag162.xml><?xml version="1.0" encoding="utf-8"?>
<p:tagLst xmlns:p="http://schemas.openxmlformats.org/presentationml/2006/main">
  <p:tag name="KSO_WM_FULL_TEXT_BEAUTIFY_COPY_ID" val="550"/>
</p:tagLst>
</file>

<file path=ppt/tags/tag163.xml><?xml version="1.0" encoding="utf-8"?>
<p:tagLst xmlns:p="http://schemas.openxmlformats.org/presentationml/2006/main">
  <p:tag name="KSO_WM_FULL_TEXT_BEAUTIFY_COPY_ID" val="551"/>
</p:tagLst>
</file>

<file path=ppt/tags/tag164.xml><?xml version="1.0" encoding="utf-8"?>
<p:tagLst xmlns:p="http://schemas.openxmlformats.org/presentationml/2006/main">
  <p:tag name="KSO_WM_FULL_TEXT_BEAUTIFY_COPY_ID" val="552"/>
</p:tagLst>
</file>

<file path=ppt/tags/tag165.xml><?xml version="1.0" encoding="utf-8"?>
<p:tagLst xmlns:p="http://schemas.openxmlformats.org/presentationml/2006/main">
  <p:tag name="KSO_WM_FULL_TEXT_BEAUTIFY_COPY_ID" val="553"/>
</p:tagLst>
</file>

<file path=ppt/tags/tag166.xml><?xml version="1.0" encoding="utf-8"?>
<p:tagLst xmlns:p="http://schemas.openxmlformats.org/presentationml/2006/main">
  <p:tag name="KSO_WM_FULL_TEXT_BEAUTIFY_COPY_ID" val="554"/>
</p:tagLst>
</file>

<file path=ppt/tags/tag167.xml><?xml version="1.0" encoding="utf-8"?>
<p:tagLst xmlns:p="http://schemas.openxmlformats.org/presentationml/2006/main">
  <p:tag name="KSO_WM_FULL_TEXT_BEAUTIFY_COPY_ID" val="756"/>
</p:tagLst>
</file>

<file path=ppt/tags/tag168.xml><?xml version="1.0" encoding="utf-8"?>
<p:tagLst xmlns:p="http://schemas.openxmlformats.org/presentationml/2006/main">
  <p:tag name="KSO_WM_FULL_TEXT_BEAUTIFY_COPY_ID" val="18"/>
</p:tagLst>
</file>

<file path=ppt/tags/tag169.xml><?xml version="1.0" encoding="utf-8"?>
<p:tagLst xmlns:p="http://schemas.openxmlformats.org/presentationml/2006/main">
  <p:tag name="KSO_WM_FULL_TEXT_BEAUTIFY_COPY_ID" val="549"/>
</p:tagLst>
</file>

<file path=ppt/tags/tag17.xml><?xml version="1.0" encoding="utf-8"?>
<p:tagLst xmlns:p="http://schemas.openxmlformats.org/presentationml/2006/main">
  <p:tag name="KSO_WM_FULL_TEXT_BEAUTIFY_COPY_ID" val="254"/>
</p:tagLst>
</file>

<file path=ppt/tags/tag170.xml><?xml version="1.0" encoding="utf-8"?>
<p:tagLst xmlns:p="http://schemas.openxmlformats.org/presentationml/2006/main">
  <p:tag name="KSO_WM_FULL_TEXT_BEAUTIFY_COPY_ID" val="550"/>
</p:tagLst>
</file>

<file path=ppt/tags/tag171.xml><?xml version="1.0" encoding="utf-8"?>
<p:tagLst xmlns:p="http://schemas.openxmlformats.org/presentationml/2006/main">
  <p:tag name="KSO_WM_FULL_TEXT_BEAUTIFY_COPY_ID" val="551"/>
</p:tagLst>
</file>

<file path=ppt/tags/tag172.xml><?xml version="1.0" encoding="utf-8"?>
<p:tagLst xmlns:p="http://schemas.openxmlformats.org/presentationml/2006/main">
  <p:tag name="KSO_WM_FULL_TEXT_BEAUTIFY_COPY_ID" val="552"/>
</p:tagLst>
</file>

<file path=ppt/tags/tag173.xml><?xml version="1.0" encoding="utf-8"?>
<p:tagLst xmlns:p="http://schemas.openxmlformats.org/presentationml/2006/main">
  <p:tag name="KSO_WM_FULL_TEXT_BEAUTIFY_COPY_ID" val="553"/>
</p:tagLst>
</file>

<file path=ppt/tags/tag174.xml><?xml version="1.0" encoding="utf-8"?>
<p:tagLst xmlns:p="http://schemas.openxmlformats.org/presentationml/2006/main">
  <p:tag name="KSO_WM_FULL_TEXT_BEAUTIFY_COPY_ID" val="554"/>
</p:tagLst>
</file>

<file path=ppt/tags/tag175.xml><?xml version="1.0" encoding="utf-8"?>
<p:tagLst xmlns:p="http://schemas.openxmlformats.org/presentationml/2006/main">
  <p:tag name="KSO_WM_FULL_TEXT_BEAUTIFY_COPY_ID" val="756"/>
</p:tagLst>
</file>

<file path=ppt/tags/tag176.xml><?xml version="1.0" encoding="utf-8"?>
<p:tagLst xmlns:p="http://schemas.openxmlformats.org/presentationml/2006/main">
  <p:tag name="KSO_WM_FULL_TEXT_BEAUTIFY_COPY_ID" val="18"/>
</p:tagLst>
</file>

<file path=ppt/tags/tag177.xml><?xml version="1.0" encoding="utf-8"?>
<p:tagLst xmlns:p="http://schemas.openxmlformats.org/presentationml/2006/main">
  <p:tag name="KSO_WM_FULL_TEXT_BEAUTIFY_COPY_ID" val="549"/>
</p:tagLst>
</file>

<file path=ppt/tags/tag178.xml><?xml version="1.0" encoding="utf-8"?>
<p:tagLst xmlns:p="http://schemas.openxmlformats.org/presentationml/2006/main">
  <p:tag name="KSO_WM_FULL_TEXT_BEAUTIFY_COPY_ID" val="550"/>
</p:tagLst>
</file>

<file path=ppt/tags/tag179.xml><?xml version="1.0" encoding="utf-8"?>
<p:tagLst xmlns:p="http://schemas.openxmlformats.org/presentationml/2006/main">
  <p:tag name="KSO_WM_FULL_TEXT_BEAUTIFY_COPY_ID" val="551"/>
</p:tagLst>
</file>

<file path=ppt/tags/tag18.xml><?xml version="1.0" encoding="utf-8"?>
<p:tagLst xmlns:p="http://schemas.openxmlformats.org/presentationml/2006/main">
  <p:tag name="KSO_WM_FULL_TEXT_BEAUTIFY_COPY_ID" val="255"/>
</p:tagLst>
</file>

<file path=ppt/tags/tag180.xml><?xml version="1.0" encoding="utf-8"?>
<p:tagLst xmlns:p="http://schemas.openxmlformats.org/presentationml/2006/main">
  <p:tag name="KSO_WM_FULL_TEXT_BEAUTIFY_COPY_ID" val="552"/>
</p:tagLst>
</file>

<file path=ppt/tags/tag181.xml><?xml version="1.0" encoding="utf-8"?>
<p:tagLst xmlns:p="http://schemas.openxmlformats.org/presentationml/2006/main">
  <p:tag name="KSO_WM_FULL_TEXT_BEAUTIFY_COPY_ID" val="553"/>
</p:tagLst>
</file>

<file path=ppt/tags/tag182.xml><?xml version="1.0" encoding="utf-8"?>
<p:tagLst xmlns:p="http://schemas.openxmlformats.org/presentationml/2006/main">
  <p:tag name="KSO_WM_FULL_TEXT_BEAUTIFY_COPY_ID" val="554"/>
</p:tagLst>
</file>

<file path=ppt/tags/tag19.xml><?xml version="1.0" encoding="utf-8"?>
<p:tagLst xmlns:p="http://schemas.openxmlformats.org/presentationml/2006/main">
  <p:tag name="KSO_WM_FULL_TEXT_BEAUTIFY_COPY_ID" val="256"/>
</p:tagLst>
</file>

<file path=ppt/tags/tag2.xml><?xml version="1.0" encoding="utf-8"?>
<p:tagLst xmlns:p="http://schemas.openxmlformats.org/presentationml/2006/main">
  <p:tag name="KSO_WM_FULL_TEXT_BEAUTIFY_COPY_ID" val="184"/>
</p:tagLst>
</file>

<file path=ppt/tags/tag20.xml><?xml version="1.0" encoding="utf-8"?>
<p:tagLst xmlns:p="http://schemas.openxmlformats.org/presentationml/2006/main">
  <p:tag name="KSO_WM_FULL_TEXT_BEAUTIFY_COPY_ID" val="257"/>
</p:tagLst>
</file>

<file path=ppt/tags/tag21.xml><?xml version="1.0" encoding="utf-8"?>
<p:tagLst xmlns:p="http://schemas.openxmlformats.org/presentationml/2006/main">
  <p:tag name="KSO_WM_FULL_TEXT_BEAUTIFY_COPY_ID" val="259"/>
</p:tagLst>
</file>

<file path=ppt/tags/tag22.xml><?xml version="1.0" encoding="utf-8"?>
<p:tagLst xmlns:p="http://schemas.openxmlformats.org/presentationml/2006/main">
  <p:tag name="KSO_WM_FULL_TEXT_BEAUTIFY_COPY_ID" val="260"/>
</p:tagLst>
</file>

<file path=ppt/tags/tag23.xml><?xml version="1.0" encoding="utf-8"?>
<p:tagLst xmlns:p="http://schemas.openxmlformats.org/presentationml/2006/main">
  <p:tag name="KSO_WM_FULL_TEXT_BEAUTIFY_COPY_ID" val="261"/>
</p:tagLst>
</file>

<file path=ppt/tags/tag24.xml><?xml version="1.0" encoding="utf-8"?>
<p:tagLst xmlns:p="http://schemas.openxmlformats.org/presentationml/2006/main">
  <p:tag name="KSO_WM_FULL_TEXT_BEAUTIFY_COPY_ID" val="262"/>
</p:tagLst>
</file>

<file path=ppt/tags/tag25.xml><?xml version="1.0" encoding="utf-8"?>
<p:tagLst xmlns:p="http://schemas.openxmlformats.org/presentationml/2006/main">
  <p:tag name="KSO_WM_FULL_TEXT_BEAUTIFY_COPY_ID" val="263"/>
</p:tagLst>
</file>

<file path=ppt/tags/tag26.xml><?xml version="1.0" encoding="utf-8"?>
<p:tagLst xmlns:p="http://schemas.openxmlformats.org/presentationml/2006/main">
  <p:tag name="KSO_WM_FULL_TEXT_BEAUTIFY_COPY_ID" val="264"/>
</p:tagLst>
</file>

<file path=ppt/tags/tag27.xml><?xml version="1.0" encoding="utf-8"?>
<p:tagLst xmlns:p="http://schemas.openxmlformats.org/presentationml/2006/main">
  <p:tag name="KSO_WM_FULL_TEXT_BEAUTIFY_COPY_ID" val="266"/>
</p:tagLst>
</file>

<file path=ppt/tags/tag28.xml><?xml version="1.0" encoding="utf-8"?>
<p:tagLst xmlns:p="http://schemas.openxmlformats.org/presentationml/2006/main">
  <p:tag name="KSO_WM_FULL_TEXT_BEAUTIFY_COPY_ID" val="741"/>
</p:tagLst>
</file>

<file path=ppt/tags/tag29.xml><?xml version="1.0" encoding="utf-8"?>
<p:tagLst xmlns:p="http://schemas.openxmlformats.org/presentationml/2006/main">
  <p:tag name="KSO_WM_FULL_TEXT_BEAUTIFY_COPY_ID" val="756"/>
</p:tagLst>
</file>

<file path=ppt/tags/tag3.xml><?xml version="1.0" encoding="utf-8"?>
<p:tagLst xmlns:p="http://schemas.openxmlformats.org/presentationml/2006/main">
  <p:tag name="KSO_WM_FULL_TEXT_BEAUTIFY_COPY_ID" val="185"/>
</p:tagLst>
</file>

<file path=ppt/tags/tag30.xml><?xml version="1.0" encoding="utf-8"?>
<p:tagLst xmlns:p="http://schemas.openxmlformats.org/presentationml/2006/main">
  <p:tag name="KSO_WM_FULL_TEXT_BEAUTIFY_COPY_ID" val="18"/>
</p:tagLst>
</file>

<file path=ppt/tags/tag31.xml><?xml version="1.0" encoding="utf-8"?>
<p:tagLst xmlns:p="http://schemas.openxmlformats.org/presentationml/2006/main">
  <p:tag name="KSO_WM_FULL_TEXT_BEAUTIFY_COPY_ID" val="549"/>
</p:tagLst>
</file>

<file path=ppt/tags/tag32.xml><?xml version="1.0" encoding="utf-8"?>
<p:tagLst xmlns:p="http://schemas.openxmlformats.org/presentationml/2006/main">
  <p:tag name="KSO_WM_FULL_TEXT_BEAUTIFY_COPY_ID" val="550"/>
</p:tagLst>
</file>

<file path=ppt/tags/tag33.xml><?xml version="1.0" encoding="utf-8"?>
<p:tagLst xmlns:p="http://schemas.openxmlformats.org/presentationml/2006/main">
  <p:tag name="KSO_WM_FULL_TEXT_BEAUTIFY_COPY_ID" val="551"/>
</p:tagLst>
</file>

<file path=ppt/tags/tag34.xml><?xml version="1.0" encoding="utf-8"?>
<p:tagLst xmlns:p="http://schemas.openxmlformats.org/presentationml/2006/main">
  <p:tag name="KSO_WM_FULL_TEXT_BEAUTIFY_COPY_ID" val="552"/>
</p:tagLst>
</file>

<file path=ppt/tags/tag35.xml><?xml version="1.0" encoding="utf-8"?>
<p:tagLst xmlns:p="http://schemas.openxmlformats.org/presentationml/2006/main">
  <p:tag name="KSO_WM_FULL_TEXT_BEAUTIFY_COPY_ID" val="553"/>
</p:tagLst>
</file>

<file path=ppt/tags/tag36.xml><?xml version="1.0" encoding="utf-8"?>
<p:tagLst xmlns:p="http://schemas.openxmlformats.org/presentationml/2006/main">
  <p:tag name="KSO_WM_FULL_TEXT_BEAUTIFY_COPY_ID" val="554"/>
</p:tagLst>
</file>

<file path=ppt/tags/tag37.xml><?xml version="1.0" encoding="utf-8"?>
<p:tagLst xmlns:p="http://schemas.openxmlformats.org/presentationml/2006/main">
  <p:tag name="KSO_WM_FULL_TEXT_BEAUTIFY_COPY_ID" val="549"/>
</p:tagLst>
</file>

<file path=ppt/tags/tag38.xml><?xml version="1.0" encoding="utf-8"?>
<p:tagLst xmlns:p="http://schemas.openxmlformats.org/presentationml/2006/main">
  <p:tag name="KSO_WM_FULL_TEXT_BEAUTIFY_COPY_ID" val="550"/>
</p:tagLst>
</file>

<file path=ppt/tags/tag39.xml><?xml version="1.0" encoding="utf-8"?>
<p:tagLst xmlns:p="http://schemas.openxmlformats.org/presentationml/2006/main">
  <p:tag name="KSO_WM_FULL_TEXT_BEAUTIFY_COPY_ID" val="551"/>
</p:tagLst>
</file>

<file path=ppt/tags/tag4.xml><?xml version="1.0" encoding="utf-8"?>
<p:tagLst xmlns:p="http://schemas.openxmlformats.org/presentationml/2006/main">
  <p:tag name="KSO_WM_FULL_TEXT_BEAUTIFY_COPY_ID" val="186"/>
</p:tagLst>
</file>

<file path=ppt/tags/tag40.xml><?xml version="1.0" encoding="utf-8"?>
<p:tagLst xmlns:p="http://schemas.openxmlformats.org/presentationml/2006/main">
  <p:tag name="KSO_WM_FULL_TEXT_BEAUTIFY_COPY_ID" val="552"/>
</p:tagLst>
</file>

<file path=ppt/tags/tag41.xml><?xml version="1.0" encoding="utf-8"?>
<p:tagLst xmlns:p="http://schemas.openxmlformats.org/presentationml/2006/main">
  <p:tag name="KSO_WM_FULL_TEXT_BEAUTIFY_COPY_ID" val="553"/>
</p:tagLst>
</file>

<file path=ppt/tags/tag42.xml><?xml version="1.0" encoding="utf-8"?>
<p:tagLst xmlns:p="http://schemas.openxmlformats.org/presentationml/2006/main">
  <p:tag name="KSO_WM_FULL_TEXT_BEAUTIFY_COPY_ID" val="554"/>
</p:tagLst>
</file>

<file path=ppt/tags/tag43.xml><?xml version="1.0" encoding="utf-8"?>
<p:tagLst xmlns:p="http://schemas.openxmlformats.org/presentationml/2006/main">
  <p:tag name="KSO_WM_FULL_TEXT_BEAUTIFY_COPY_ID" val="756"/>
</p:tagLst>
</file>

<file path=ppt/tags/tag44.xml><?xml version="1.0" encoding="utf-8"?>
<p:tagLst xmlns:p="http://schemas.openxmlformats.org/presentationml/2006/main">
  <p:tag name="KSO_WM_FULL_TEXT_BEAUTIFY_COPY_ID" val="18"/>
</p:tagLst>
</file>

<file path=ppt/tags/tag45.xml><?xml version="1.0" encoding="utf-8"?>
<p:tagLst xmlns:p="http://schemas.openxmlformats.org/presentationml/2006/main">
  <p:tag name="KSO_WM_FULL_TEXT_BEAUTIFY_COPY_ID" val="756"/>
</p:tagLst>
</file>

<file path=ppt/tags/tag46.xml><?xml version="1.0" encoding="utf-8"?>
<p:tagLst xmlns:p="http://schemas.openxmlformats.org/presentationml/2006/main">
  <p:tag name="KSO_WM_FULL_TEXT_BEAUTIFY_COPY_ID" val="18"/>
</p:tagLst>
</file>

<file path=ppt/tags/tag47.xml><?xml version="1.0" encoding="utf-8"?>
<p:tagLst xmlns:p="http://schemas.openxmlformats.org/presentationml/2006/main">
  <p:tag name="KSO_WM_FULL_TEXT_BEAUTIFY_COPY_ID" val="756"/>
</p:tagLst>
</file>

<file path=ppt/tags/tag48.xml><?xml version="1.0" encoding="utf-8"?>
<p:tagLst xmlns:p="http://schemas.openxmlformats.org/presentationml/2006/main">
  <p:tag name="KSO_WM_FULL_TEXT_BEAUTIFY_COPY_ID" val="18"/>
</p:tagLst>
</file>

<file path=ppt/tags/tag49.xml><?xml version="1.0" encoding="utf-8"?>
<p:tagLst xmlns:p="http://schemas.openxmlformats.org/presentationml/2006/main">
  <p:tag name="KSO_WM_FULL_TEXT_BEAUTIFY_COPY_ID" val="756"/>
</p:tagLst>
</file>

<file path=ppt/tags/tag5.xml><?xml version="1.0" encoding="utf-8"?>
<p:tagLst xmlns:p="http://schemas.openxmlformats.org/presentationml/2006/main">
  <p:tag name="KSO_WM_FULL_TEXT_BEAUTIFY_COPY_ID" val="187"/>
</p:tagLst>
</file>

<file path=ppt/tags/tag50.xml><?xml version="1.0" encoding="utf-8"?>
<p:tagLst xmlns:p="http://schemas.openxmlformats.org/presentationml/2006/main">
  <p:tag name="KSO_WM_FULL_TEXT_BEAUTIFY_COPY_ID" val="18"/>
</p:tagLst>
</file>

<file path=ppt/tags/tag51.xml><?xml version="1.0" encoding="utf-8"?>
<p:tagLst xmlns:p="http://schemas.openxmlformats.org/presentationml/2006/main">
  <p:tag name="KSO_WM_FULL_TEXT_BEAUTIFY_COPY_ID" val="549"/>
</p:tagLst>
</file>

<file path=ppt/tags/tag52.xml><?xml version="1.0" encoding="utf-8"?>
<p:tagLst xmlns:p="http://schemas.openxmlformats.org/presentationml/2006/main">
  <p:tag name="KSO_WM_FULL_TEXT_BEAUTIFY_COPY_ID" val="550"/>
</p:tagLst>
</file>

<file path=ppt/tags/tag53.xml><?xml version="1.0" encoding="utf-8"?>
<p:tagLst xmlns:p="http://schemas.openxmlformats.org/presentationml/2006/main">
  <p:tag name="KSO_WM_FULL_TEXT_BEAUTIFY_COPY_ID" val="551"/>
</p:tagLst>
</file>

<file path=ppt/tags/tag54.xml><?xml version="1.0" encoding="utf-8"?>
<p:tagLst xmlns:p="http://schemas.openxmlformats.org/presentationml/2006/main">
  <p:tag name="KSO_WM_FULL_TEXT_BEAUTIFY_COPY_ID" val="552"/>
</p:tagLst>
</file>

<file path=ppt/tags/tag55.xml><?xml version="1.0" encoding="utf-8"?>
<p:tagLst xmlns:p="http://schemas.openxmlformats.org/presentationml/2006/main">
  <p:tag name="KSO_WM_FULL_TEXT_BEAUTIFY_COPY_ID" val="553"/>
</p:tagLst>
</file>

<file path=ppt/tags/tag56.xml><?xml version="1.0" encoding="utf-8"?>
<p:tagLst xmlns:p="http://schemas.openxmlformats.org/presentationml/2006/main">
  <p:tag name="KSO_WM_FULL_TEXT_BEAUTIFY_COPY_ID" val="554"/>
</p:tagLst>
</file>

<file path=ppt/tags/tag57.xml><?xml version="1.0" encoding="utf-8"?>
<p:tagLst xmlns:p="http://schemas.openxmlformats.org/presentationml/2006/main">
  <p:tag name="KSO_WM_FULL_TEXT_BEAUTIFY_COPY_ID" val="756"/>
</p:tagLst>
</file>

<file path=ppt/tags/tag58.xml><?xml version="1.0" encoding="utf-8"?>
<p:tagLst xmlns:p="http://schemas.openxmlformats.org/presentationml/2006/main">
  <p:tag name="KSO_WM_FULL_TEXT_BEAUTIFY_COPY_ID" val="18"/>
</p:tagLst>
</file>

<file path=ppt/tags/tag59.xml><?xml version="1.0" encoding="utf-8"?>
<p:tagLst xmlns:p="http://schemas.openxmlformats.org/presentationml/2006/main">
  <p:tag name="KSO_WM_FULL_TEXT_BEAUTIFY_COPY_ID" val="549"/>
</p:tagLst>
</file>

<file path=ppt/tags/tag6.xml><?xml version="1.0" encoding="utf-8"?>
<p:tagLst xmlns:p="http://schemas.openxmlformats.org/presentationml/2006/main">
  <p:tag name="KSO_WM_FULL_TEXT_BEAUTIFY_COPY_ID" val="188"/>
</p:tagLst>
</file>

<file path=ppt/tags/tag60.xml><?xml version="1.0" encoding="utf-8"?>
<p:tagLst xmlns:p="http://schemas.openxmlformats.org/presentationml/2006/main">
  <p:tag name="KSO_WM_FULL_TEXT_BEAUTIFY_COPY_ID" val="550"/>
</p:tagLst>
</file>

<file path=ppt/tags/tag61.xml><?xml version="1.0" encoding="utf-8"?>
<p:tagLst xmlns:p="http://schemas.openxmlformats.org/presentationml/2006/main">
  <p:tag name="KSO_WM_FULL_TEXT_BEAUTIFY_COPY_ID" val="551"/>
</p:tagLst>
</file>

<file path=ppt/tags/tag62.xml><?xml version="1.0" encoding="utf-8"?>
<p:tagLst xmlns:p="http://schemas.openxmlformats.org/presentationml/2006/main">
  <p:tag name="KSO_WM_FULL_TEXT_BEAUTIFY_COPY_ID" val="552"/>
</p:tagLst>
</file>

<file path=ppt/tags/tag63.xml><?xml version="1.0" encoding="utf-8"?>
<p:tagLst xmlns:p="http://schemas.openxmlformats.org/presentationml/2006/main">
  <p:tag name="KSO_WM_FULL_TEXT_BEAUTIFY_COPY_ID" val="553"/>
</p:tagLst>
</file>

<file path=ppt/tags/tag64.xml><?xml version="1.0" encoding="utf-8"?>
<p:tagLst xmlns:p="http://schemas.openxmlformats.org/presentationml/2006/main">
  <p:tag name="KSO_WM_FULL_TEXT_BEAUTIFY_COPY_ID" val="554"/>
</p:tagLst>
</file>

<file path=ppt/tags/tag65.xml><?xml version="1.0" encoding="utf-8"?>
<p:tagLst xmlns:p="http://schemas.openxmlformats.org/presentationml/2006/main">
  <p:tag name="KSO_WM_FULL_TEXT_BEAUTIFY_COPY_ID" val="549"/>
</p:tagLst>
</file>

<file path=ppt/tags/tag66.xml><?xml version="1.0" encoding="utf-8"?>
<p:tagLst xmlns:p="http://schemas.openxmlformats.org/presentationml/2006/main">
  <p:tag name="KSO_WM_FULL_TEXT_BEAUTIFY_COPY_ID" val="550"/>
</p:tagLst>
</file>

<file path=ppt/tags/tag67.xml><?xml version="1.0" encoding="utf-8"?>
<p:tagLst xmlns:p="http://schemas.openxmlformats.org/presentationml/2006/main">
  <p:tag name="KSO_WM_FULL_TEXT_BEAUTIFY_COPY_ID" val="551"/>
</p:tagLst>
</file>

<file path=ppt/tags/tag68.xml><?xml version="1.0" encoding="utf-8"?>
<p:tagLst xmlns:p="http://schemas.openxmlformats.org/presentationml/2006/main">
  <p:tag name="KSO_WM_FULL_TEXT_BEAUTIFY_COPY_ID" val="552"/>
</p:tagLst>
</file>

<file path=ppt/tags/tag69.xml><?xml version="1.0" encoding="utf-8"?>
<p:tagLst xmlns:p="http://schemas.openxmlformats.org/presentationml/2006/main">
  <p:tag name="KSO_WM_FULL_TEXT_BEAUTIFY_COPY_ID" val="553"/>
</p:tagLst>
</file>

<file path=ppt/tags/tag7.xml><?xml version="1.0" encoding="utf-8"?>
<p:tagLst xmlns:p="http://schemas.openxmlformats.org/presentationml/2006/main">
  <p:tag name="KSO_WM_FULL_TEXT_BEAUTIFY_COPY_ID" val="242"/>
</p:tagLst>
</file>

<file path=ppt/tags/tag70.xml><?xml version="1.0" encoding="utf-8"?>
<p:tagLst xmlns:p="http://schemas.openxmlformats.org/presentationml/2006/main">
  <p:tag name="KSO_WM_FULL_TEXT_BEAUTIFY_COPY_ID" val="554"/>
</p:tagLst>
</file>

<file path=ppt/tags/tag71.xml><?xml version="1.0" encoding="utf-8"?>
<p:tagLst xmlns:p="http://schemas.openxmlformats.org/presentationml/2006/main">
  <p:tag name="KSO_WM_FULL_TEXT_BEAUTIFY_COPY_ID" val="756"/>
</p:tagLst>
</file>

<file path=ppt/tags/tag72.xml><?xml version="1.0" encoding="utf-8"?>
<p:tagLst xmlns:p="http://schemas.openxmlformats.org/presentationml/2006/main">
  <p:tag name="KSO_WM_FULL_TEXT_BEAUTIFY_COPY_ID" val="18"/>
</p:tagLst>
</file>

<file path=ppt/tags/tag73.xml><?xml version="1.0" encoding="utf-8"?>
<p:tagLst xmlns:p="http://schemas.openxmlformats.org/presentationml/2006/main">
  <p:tag name="KSO_WM_FULL_TEXT_BEAUTIFY_COPY_ID" val="549"/>
</p:tagLst>
</file>

<file path=ppt/tags/tag74.xml><?xml version="1.0" encoding="utf-8"?>
<p:tagLst xmlns:p="http://schemas.openxmlformats.org/presentationml/2006/main">
  <p:tag name="KSO_WM_FULL_TEXT_BEAUTIFY_COPY_ID" val="550"/>
</p:tagLst>
</file>

<file path=ppt/tags/tag75.xml><?xml version="1.0" encoding="utf-8"?>
<p:tagLst xmlns:p="http://schemas.openxmlformats.org/presentationml/2006/main">
  <p:tag name="KSO_WM_FULL_TEXT_BEAUTIFY_COPY_ID" val="551"/>
</p:tagLst>
</file>

<file path=ppt/tags/tag76.xml><?xml version="1.0" encoding="utf-8"?>
<p:tagLst xmlns:p="http://schemas.openxmlformats.org/presentationml/2006/main">
  <p:tag name="KSO_WM_FULL_TEXT_BEAUTIFY_COPY_ID" val="552"/>
</p:tagLst>
</file>

<file path=ppt/tags/tag77.xml><?xml version="1.0" encoding="utf-8"?>
<p:tagLst xmlns:p="http://schemas.openxmlformats.org/presentationml/2006/main">
  <p:tag name="KSO_WM_FULL_TEXT_BEAUTIFY_COPY_ID" val="553"/>
</p:tagLst>
</file>

<file path=ppt/tags/tag78.xml><?xml version="1.0" encoding="utf-8"?>
<p:tagLst xmlns:p="http://schemas.openxmlformats.org/presentationml/2006/main">
  <p:tag name="KSO_WM_FULL_TEXT_BEAUTIFY_COPY_ID" val="554"/>
</p:tagLst>
</file>

<file path=ppt/tags/tag79.xml><?xml version="1.0" encoding="utf-8"?>
<p:tagLst xmlns:p="http://schemas.openxmlformats.org/presentationml/2006/main">
  <p:tag name="KSO_WM_FULL_TEXT_BEAUTIFY_COPY_ID" val="756"/>
</p:tagLst>
</file>

<file path=ppt/tags/tag8.xml><?xml version="1.0" encoding="utf-8"?>
<p:tagLst xmlns:p="http://schemas.openxmlformats.org/presentationml/2006/main">
  <p:tag name="KSO_WM_FULL_TEXT_BEAUTIFY_COPY_ID" val="243"/>
</p:tagLst>
</file>

<file path=ppt/tags/tag80.xml><?xml version="1.0" encoding="utf-8"?>
<p:tagLst xmlns:p="http://schemas.openxmlformats.org/presentationml/2006/main">
  <p:tag name="KSO_WM_FULL_TEXT_BEAUTIFY_COPY_ID" val="18"/>
</p:tagLst>
</file>

<file path=ppt/tags/tag81.xml><?xml version="1.0" encoding="utf-8"?>
<p:tagLst xmlns:p="http://schemas.openxmlformats.org/presentationml/2006/main">
  <p:tag name="KSO_WM_FULL_TEXT_BEAUTIFY_COPY_ID" val="549"/>
</p:tagLst>
</file>

<file path=ppt/tags/tag82.xml><?xml version="1.0" encoding="utf-8"?>
<p:tagLst xmlns:p="http://schemas.openxmlformats.org/presentationml/2006/main">
  <p:tag name="KSO_WM_FULL_TEXT_BEAUTIFY_COPY_ID" val="550"/>
</p:tagLst>
</file>

<file path=ppt/tags/tag83.xml><?xml version="1.0" encoding="utf-8"?>
<p:tagLst xmlns:p="http://schemas.openxmlformats.org/presentationml/2006/main">
  <p:tag name="KSO_WM_FULL_TEXT_BEAUTIFY_COPY_ID" val="551"/>
</p:tagLst>
</file>

<file path=ppt/tags/tag84.xml><?xml version="1.0" encoding="utf-8"?>
<p:tagLst xmlns:p="http://schemas.openxmlformats.org/presentationml/2006/main">
  <p:tag name="KSO_WM_FULL_TEXT_BEAUTIFY_COPY_ID" val="552"/>
</p:tagLst>
</file>

<file path=ppt/tags/tag85.xml><?xml version="1.0" encoding="utf-8"?>
<p:tagLst xmlns:p="http://schemas.openxmlformats.org/presentationml/2006/main">
  <p:tag name="KSO_WM_FULL_TEXT_BEAUTIFY_COPY_ID" val="553"/>
</p:tagLst>
</file>

<file path=ppt/tags/tag86.xml><?xml version="1.0" encoding="utf-8"?>
<p:tagLst xmlns:p="http://schemas.openxmlformats.org/presentationml/2006/main">
  <p:tag name="KSO_WM_FULL_TEXT_BEAUTIFY_COPY_ID" val="554"/>
</p:tagLst>
</file>

<file path=ppt/tags/tag87.xml><?xml version="1.0" encoding="utf-8"?>
<p:tagLst xmlns:p="http://schemas.openxmlformats.org/presentationml/2006/main">
  <p:tag name="KSO_WM_FULL_TEXT_BEAUTIFY_COPY_ID" val="756"/>
</p:tagLst>
</file>

<file path=ppt/tags/tag88.xml><?xml version="1.0" encoding="utf-8"?>
<p:tagLst xmlns:p="http://schemas.openxmlformats.org/presentationml/2006/main">
  <p:tag name="KSO_WM_FULL_TEXT_BEAUTIFY_COPY_ID" val="18"/>
</p:tagLst>
</file>

<file path=ppt/tags/tag89.xml><?xml version="1.0" encoding="utf-8"?>
<p:tagLst xmlns:p="http://schemas.openxmlformats.org/presentationml/2006/main">
  <p:tag name="KSO_WM_FULL_TEXT_BEAUTIFY_COPY_ID" val="549"/>
</p:tagLst>
</file>

<file path=ppt/tags/tag9.xml><?xml version="1.0" encoding="utf-8"?>
<p:tagLst xmlns:p="http://schemas.openxmlformats.org/presentationml/2006/main">
  <p:tag name="KSO_WM_FULL_TEXT_BEAUTIFY_COPY_ID" val="245"/>
</p:tagLst>
</file>

<file path=ppt/tags/tag90.xml><?xml version="1.0" encoding="utf-8"?>
<p:tagLst xmlns:p="http://schemas.openxmlformats.org/presentationml/2006/main">
  <p:tag name="KSO_WM_FULL_TEXT_BEAUTIFY_COPY_ID" val="550"/>
</p:tagLst>
</file>

<file path=ppt/tags/tag91.xml><?xml version="1.0" encoding="utf-8"?>
<p:tagLst xmlns:p="http://schemas.openxmlformats.org/presentationml/2006/main">
  <p:tag name="KSO_WM_FULL_TEXT_BEAUTIFY_COPY_ID" val="551"/>
</p:tagLst>
</file>

<file path=ppt/tags/tag92.xml><?xml version="1.0" encoding="utf-8"?>
<p:tagLst xmlns:p="http://schemas.openxmlformats.org/presentationml/2006/main">
  <p:tag name="KSO_WM_FULL_TEXT_BEAUTIFY_COPY_ID" val="552"/>
</p:tagLst>
</file>

<file path=ppt/tags/tag93.xml><?xml version="1.0" encoding="utf-8"?>
<p:tagLst xmlns:p="http://schemas.openxmlformats.org/presentationml/2006/main">
  <p:tag name="KSO_WM_FULL_TEXT_BEAUTIFY_COPY_ID" val="553"/>
</p:tagLst>
</file>

<file path=ppt/tags/tag94.xml><?xml version="1.0" encoding="utf-8"?>
<p:tagLst xmlns:p="http://schemas.openxmlformats.org/presentationml/2006/main">
  <p:tag name="KSO_WM_FULL_TEXT_BEAUTIFY_COPY_ID" val="554"/>
</p:tagLst>
</file>

<file path=ppt/tags/tag95.xml><?xml version="1.0" encoding="utf-8"?>
<p:tagLst xmlns:p="http://schemas.openxmlformats.org/presentationml/2006/main">
  <p:tag name="KSO_WM_FULL_TEXT_BEAUTIFY_COPY_ID" val="756"/>
</p:tagLst>
</file>

<file path=ppt/tags/tag96.xml><?xml version="1.0" encoding="utf-8"?>
<p:tagLst xmlns:p="http://schemas.openxmlformats.org/presentationml/2006/main">
  <p:tag name="KSO_WM_FULL_TEXT_BEAUTIFY_COPY_ID" val="18"/>
</p:tagLst>
</file>

<file path=ppt/tags/tag97.xml><?xml version="1.0" encoding="utf-8"?>
<p:tagLst xmlns:p="http://schemas.openxmlformats.org/presentationml/2006/main">
  <p:tag name="KSO_WM_FULL_TEXT_BEAUTIFY_COPY_ID" val="549"/>
</p:tagLst>
</file>

<file path=ppt/tags/tag98.xml><?xml version="1.0" encoding="utf-8"?>
<p:tagLst xmlns:p="http://schemas.openxmlformats.org/presentationml/2006/main">
  <p:tag name="KSO_WM_FULL_TEXT_BEAUTIFY_COPY_ID" val="550"/>
</p:tagLst>
</file>

<file path=ppt/tags/tag99.xml><?xml version="1.0" encoding="utf-8"?>
<p:tagLst xmlns:p="http://schemas.openxmlformats.org/presentationml/2006/main">
  <p:tag name="KSO_WM_FULL_TEXT_BEAUTIFY_COPY_ID" val="55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Njg5MjA3NzQ1ODQiLAogICAiR3JvdXBJZCIgOiAiMTExMDUzMjI3NSIsCiAgICJJbWFnZSIgOiAiaVZCT1J3MEtHZ29BQUFBTlNVaEVVZ0FBQS8wQUFBSzVDQVlBQUFEdGdVNnVBQUFBQ1hCSVdYTUFBQXNUQUFBTEV3RUFtcHdZQUFBZ0FFbEVRVlI0bk96ZGQzUlVkZDdIOGMvTVpHYVNtV1JTcFVldzRMb2d6UVVVQzY3b2ltWEZ0dWl5UExpNExxdXVpcEVpS3FCSVVVUkFzU0d1dXJ2eWdLQ29vSUtLcUlzRlVWR2tvMklqZEZJblpmck04d2RQWmhuU1E4S1F5L3QxRHVka2J2bmQ3MHc0U1Q3M1Y2N0o3L2RIQkFBQUFBQUFtaVdieldhcWJwLzVTQllDQUFBQUFBQ09I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5LaUhjQkFBQklVaUFRa04vdlZ5Z1VVakFZVkNnVWtpUkZJaEZGSXBFNFYzZDBNSmxNTXBsTWtpU0x4YUtFaEFSWkxCYlpiRFpacmRZNFZ3Y0FBSTVHSnIvZnoxOVNBSUFqTGhLSnlPLzN5K1B4eU8vM1I4TnJSWkMxV0N6UmtGc1JkSTkxRlRkQUlwR0lRcUZROUFaSnhjMFNtODJtcEtRazJXdzJQak1BQUk0aE5wdXQybC84aEg0QXdCRVZEb2ZsOFhoVVhsNnVoSVFFSlNZbXltNjN5MnhteHRuaENJZkQ4dmw4OG5xOUNnYURjamdjU2twSzRuTUZBT0FZUU9nSEFNUmRKQkpSV1ZtWnlzdkxaYmZibFp5Y0xJdkZFdSt5RENrVUNxbTB0RlErbjA4T2gwTk9wNU9lZndBQURJelFEd0NJSzUvUEo3ZmJyWVNFQkNVbkp6UC8vQWdKQkFJcUxTMVZNQmlVeStXUzNXNlBkMGtBQUtBSkVQb0JBSEZUV2xvcXI5ZXJsSlFVUW1lYytIdytsWlNVS0RFeFVjbkp5ZkV1QndBQU5ESkNQd0RnaUl0RUlpb3VMbFlrRWxGcWFpcHp5K01zSEE2cnVMaFlKcE5KcWFtcERQY0hBTUJBYWdyOS9BVUdBR2gwb1ZCSUJRVUZNcHZOU2t0TEkvQWZCUTcrWGhRVUZFUWZpUWdBQUl5TnY4SUFBSTJxSXZBbkpTWEo1WExSbzN3VU1abE1jcmxjU2twS0l2Z0RBSENNSVBRREFCcE5KQkpSVVZHUm5FNm5IQTVIdk10Qk5TcFc5QzhxS2xJa3dpdy9BQUNNak5BUEFHZzB4Y1hGc2xxdEJQNW13T0Z3eUdxMXFyaTRPTjZsQUFDQUprVG9Cd0EwaXRMU1VrVWlFYmxjcm5pWGdqcEtTVWxSSkJKUmFXbHB2RXNCQUFCTmhOQVBBRGhzUHA5UFhxOVhxYW1wOFM0RjlWQ3hrci9YNjVYUDU0dDNPUUFBb0FrUStnRUFoeVVTaWNqdGRpc2xKWVZWK3BzaHM5bXNsSlFVdWQxdTV2Y0RBR0JBL0hVR0FEZ3NaV1ZsU2toSWtOMXVqM2NwYUNDNzNhNkVoQVNWbFpYRnV4UUFBTkRJQ1AwQWdBWUxoOE1xTHk5WGNuSnl2RXZCWVVwT1RsWjVlYm5DNFhDOFN3RUFBSTJJMEE4QWFEQ1B4eU83M1M2cjFScnZVbkNZckZhcmJEYWJQQjVQdkVzQkFBQ05pTkFQQUdpUVNDUkNMNy9CcEtTa3FMeThuTG45QUFBWUNLRWZBTkFnZnI5ZkNRa0pzbGdzamRydS92Mzc5ZDU3NzFVN3Y3eW9xRWhMbHk3Vjd0MjdEK3M2YTlhczBVc3Z2ZFRnODNmdTNLbFpzMllwUHovL3NPbzRtbGdzRmlVa0pNanY5OGU3RkFBQTBFZ1M0bDBBQUtCNThuZzhTa3hNYlBSMnQyM2Jwa2NmZlZTbm5ucXFuRTVucGYwTEZpelFHMis4b2FsVHA2cDE2OVlOdnM1bm4zMm1Eei84VUlNR0RXclErZnYyN2RPNzc3NnJRQ0NnVWFOR1Zkci8xVmRmYWRPbVRWV2VtNWFXcGdFREJrUmZ2L3Z1dTVvMWExYUQ2cWh3eHgxM3FILy8vb2ZWaGlRbEppWkdwMjBBQUlEbWo5QVBBR2dRdjk4dmw4dDFSSy81N2JmZjZxMjMzbEoyZHJiUzA5T1ZtNXNiM2RlMmJkdDZQVEt3cEtUa3NLWW05T2pSUXllZmZMSSsrdWdqM1hUVFRVcEpTWW5adjNidFdyMzIybXRWbnR1K2ZmdVkwRjloenB3NTBhOC8vL3h6dmZEQ0N6SGJkdXpZb1VtVEp1bisrKzlYbXpadG90dHZ1dW1tQnIrUFE5bnRkcFdXbGpaYWV3QUFJTDRJL1FDQWVnc0VBckpZTFBVSzJUWDUvZTkvSC8yNllqNzVMYmZjRXQwMmNPQkFYWEhGRlhyd3dRY1ZEb2VWbTV0YktlZ3VXTEFnNWliRXE2KytXdU0xdi92dXV6b2Q1M1E2ZGZIRkYwdVMzbnZ2dlpoOXJWcTFVbFpXbGxhdlhoMnovZUNGRFpjdFd4YXpiK3pZc1NvdUxxN3lXdG5aMmRHdnYvLysrMHJiQW9GQTlMb0hiMjlNWnJOWlpyTlpnVUNBQlJvQkFEQUFRajhBb043OGZyOXNObHVqdFRkLy92em8xMnZXck5IMDZkTTFmZnIwYUcrMjErdlYyTEZqVlZoWXFJa1RKNnBuejU2U3BQWHIxMnZjdUhFNi8venpLL1cwUC8vODgzVzZkbTNIdFdqUklocjZIMzMwMFNxUE9UVDBPNTNPS29mYS8vVFRUMXE3ZHEzKzlLYy9WZG5Pd1NNWENnb0tLbTNidTNldkpHblBuajJOZHNPbEtqYWJUWDYvbjlBUEFJQUJFUG9CQVBVV0NvVWFOUkMrK2VhYm1qZHZYc3kyRVNOR1JMOWV1SENoMnJScG83Lys5YS9xMGFPSEpPbVhYMzdScEVtVGRQYlpaeXNuSjBjbWt5bm0vRU43MkEvMjczLy9Xd3NYTGxSU1VwSzZkZXVtOGVQSFZ6cS9La3VYTHRYeTVjdlZwazBiZGVuU0pXYmYyMisvcmJLeU1nMFlNRUEybTAzUFBmZGNwZk1YTFZva2k4V2lTeTY1cE1yMnF4cW1YOVcyQng1NElPYTExV3B0MUpzQUNRa0owVkVGQUFDZ2VTUDBBd0RxTFJnTU51b2lmcGRmZnJuNjl1MHJTVnEzYnAyZWZ2cHBUWnc0VVMxYnRwUjA0RkZ5TzNiczBOaXhZeXVkdTNMbFNxMWN1VktTTkhUb1VGMTc3YlUxWG12ejVzMTY5ZFZYZGRaWlorbUNDeTdRcEVtVE5IdjJiUDM5NzMrdnRjNVFLS1NsUzVjcVB6OWZUejMxbE5MUzBpUkpaV1ZsK3VjLy82bk16RXhkZWVXVlZaNjdaODhlZmZUUlJ6cjMzSE9WbVprWnMrL01NODlVKy9idGRlcXBwOFpzLytxcnJ6UjE2bFE5OGNRVGF0V3FWWlh0aHNOaDVlWGxxVVdMRnJYV1gxY1dpMFZlcjdmUjJnTUFBUEZENkFjQTFGc29GR3EwUi9VRkFvRnE1N2hYeU0zTjFmMzMzeC9UKzN6VFRUZnBpaXV1MEtXWFhocDlYWnNOR3pabzRzU0pTazFOMWEyMzNxcjA5SFFOSFRwVS8vclh2MVJTVXFLY25Kd2FWNjFQU0VqUXlKRWpkZnZ0dCt2Sko1L1V1SEhqSkIwWU9lRHhlSlNUazZPRWhLcC90Yjc4OHNzS2hVTDZ3eC8rVUdsZmFtcXEzRzUzekZCKzZjQncvckt5TXUzYXRhdFN6M3QyZHJiV3JWdW5PWFBtS0JBSWFQYnMyZFZldTc0c0ZvdUN3V0NqdEFVQUFPS0wwQThBYUpDNkRJZXZpOXpjWE4xMjIyMlZ0dDkzMzMweHI2c2FydTl5dWVxMG9GMGdFTkRDaFF1MWNPRkNoVUloOWV2WEw5cExmKzIxMThwc051dWYvL3ludnYvK2U5MTIyMjNxM3IxN3BUYTJiZHVta3BJU1NkSVpaNXloRGgwNmFPM2F0U291THRiU3BVdlZ1M2R2bFplWGErM2F0WlhPM2JObmoxYXNXS0ZPblRycHhCTlByTExHbW01YVZOeGNPTmlaWjU2cDFhdFhLekV4VWYzNjlWTjVlWG1qUFUyaHNiNjNBQUFnL2dqOUFJQjZpMFFpalJZTVR6enh4QnJuM3g4T3Y5K3ZEejc0UUFzV0xOQytmZnZVbzBjUG5YTEtLWHI1NVplMWZmdDJqUjQ5V2hrWkdmckRILzZnRGgwNmFPYk1tYnIzM252Vm8wY1BYWDMxMVRyOTlOT2o3L01mLy9pSE5tellFRzM3MDA4L2piblc1NTkvcnM4Ly96ejYrdXFycjQ1K2JiVmFkZkxKSjJ2ejVzMWF1SENocnJ2dXVrcTFWdlVaZlBIRkY1b3dZWUtlZSs0NXRXblRSanQzN3RTOGVmTzBjdVZLN2Q2OVd6ZmZmTE11dU9BQ09aM093LzZzRG1ZeW1hSlBVUUFBQU0yYnllLzM4MXNkaGxaWVdLaWRPM2RxLy83OUtpOHZsOWZyVlRnY2puZFpRTFBXdDIvZjZIejd4dUIydTZ2c3phNXc1WlZYYXZyMDZYVnViOGFNR2ZyNDQ0LzF3UWNmeU8xMlI0ZnhYM2poaFRLWlRQcmlpeS8wOE1NUHkyYXo2YW1ubmxKR1JrYTBqcmx6NStxZGQ5NVJLQlJTWm1hbXpqampEQTBhTktqZWk5c3RYcnhZcjczMldqVE1Cd0lCVFowNlZaOTk5cG51dU9NTzllL2ZYNkZRU0pkZmZubWQyNnlMeHJxQnNuZnYza2I5SGdNQWdLWmpzOW1xN1kyaHB4K0d0Vy9mUHExZnYxNkZoWVV5bTgzS3lzcFNpeFl0bEppWTJHaHprWUZqV1dQMjlvZENJVzNidGsyREJ3K09HVnIveVNlZmFNbVNKVHJ6ekRNMVo4NmNtSE9xbXROLzFWVlg2ZUtMTDliZXZYdTFlUEZpdFdyVlNvTUdEZElsbDF3Uzg0akIzcjE3YStiTW1mcmlpeStpZ1Y4Nk1GM2cxbHR2MVRYWFhLTWxTNWJvZ3c4KzBONjllNVdSa1hIWTc5VnF0ZXJ1dSsvV3lKRWo5ZXl6eitxc3M4NVNTa3BLcGZkMXNDKysrRUpMbGl4UlhsNmVPbmJzcUNGRGhoeVJJTjZZMzFzQUFCQmZoSDRZVGpBWTFGZGZmYVh0MjdjckxTMU5mZnIwVWF0V3JScHRnU3NBMHY3OSs1c2tHQ1luSnlzOVBUMzZPaWtwU1pMa2NEamtjRGdxSFgvb25QN1UxRlJsWjJjck96dGJqenp5aURwMTZoU3RzYnk4WEQ2ZlQrbnA2ZHE0Y2FPV0xGbWluSnljS3V0bzFhcVZoZzBicGh0dnZGRit2ei9heG9zdnZxZ0ZDeGJVK0I3KytNYy82dnJycjY5eW45VnExWi8vL0dlTkh6OWVxMWF0VXYvKy9TdXRTVkJXVnFZVksxWm8yYkpseXMzTlZYWjJ0dTY5OTE2ZGZmYlpSeXlJRS9vQkFEQU9VaEFNeGV2MTZwTlBQbEZKU1lsNjllcWw5dTNiODRjcjBFU2FZczczbkRsenF1MzUzclZybDBLaFVNeTJxbGE4cjlDNWMyZTkvZmJiOHZ2OXV1S0tLL1RDQ3k5bzJiSmxXclpzbWNyTHkvWGxsMThxSnlkSEV5ZE9WT3ZXcmFQblJTSVJ6Wmd4UTRGQVFIZmZmWGVWTnh2dXZQUE9LcS81NktPUDF2b2VPM1hxSkVuYXZuMTd6RFcvK2VZYnZmLysrL3IwMDAvbDgvbWkrM0p6Yy9YZ2d3L1cyT2Fycjc0YXZVSFNHSmpQRHdDQWNSRDZZUmpCWUZBZmYveXhmRDZmemovLy9PakszQUFhbjhWaWFkVEg5bFVZTTJhTXpqdnZ2T2pyeFlzWDY5bG5uNVVralJneFFtNjNPK2I0SlV1V2FNbVNKZFcydDNqeFlpVW5KK3VLSzY2STJkNjdkMjlObkRoUkV5Wk0wTWlSSS9YWVk0K3BSWXNXMnJadG0wNDY2U1JsWkdSbzBhSkZ5c3JLMHJCaHd5cTErN3ZmL2E3SzY5VWw5RmNFZXF2VnFvS0NBczJmUDErclZxMVNVVkdSRWhNVDVmUDVOR2JNbUdwWCtUL1lKNTk4b3JsejU5WjZYSDJGUWlGR1J3RUFZQkQ4Um9kaGZQWFZWeW90TFNYd0EwZEFRa0pDcFY3M3hsQlVWS1JkdTNaRlh4OGM4ZzhkVm4vcHBaZHF5SkFoR2pSb2tDUnAzcng1NnR5NWMzVC9qei8rcU56YzNHb2ZoZGUxYTFkTm1EQkJYMy85dFZxMGFDRkpHajkrdkg3OTYxOXIvUGp4MnJGamgxNS8vWFcxYmRzMnVtNUFRK3pldlZ1aFVFanA2ZWtLaDhPYU4yK2VKS2xqeDQ1S1MwdlQ5dTNiMWJseloxMXd3UVZLU1VuUjZOR2paYkZZNm5SRHBhbldKMm1LR3pvQUFDQStDUDB3aEgzNzltbjc5dTNxMWFzWGdSODRBaXdXaTRMQllLTzNXOVB3L3RvTUhqdzQ1dlU3Nzd3amk4V2l2bjM3Vm50TzE2NWQxYlZyVjBrSGV1Q0xpNHVWbHBZbWs4bWtVYU5HYWZqdzRYcm1tV2ZVcmwyNzZISDE5Y1VYWDFSNlQ3Lys5YTkxNXBsbnltdzJhOXEwYWRIdFc3ZHVsYVJhaC9NM3RXQXdTT2dIQU1BZ0NQMHdoUFhyMXlzdExVM3QyN2VQZHluQU1jRm1zMVVhYXQ4WWFocmVmN0RhSHJ0WldscXE5OTkvWDMzNjlJa3VER2cybXlWSmZyOC9aaVgvQ3Q5Kys2MGtxVU9IRHBJT0xCNDRkdXhZelo0OU96b1NvTUlISDN4UTUvZDArdW1uYThDQUFmSjRQTExiN1RycHBKUFVyMSsvR2tQMXpKa3pkZXFwcDliYTlydnZ2cXRaczJiVnVaYTY4dnY5Y3JsY2pkNHVBQUE0OGdqOWFQWUtDd3RWV0Zpb1BuMzZzR2dmY0lSWXJWYUZRaUdGdytGb21HNEticmM3Mm41K2ZyNThQcC9zZHJ1Ky9QSkxTYXB5a1QzcHdEU0J6cDA3Ni9lLy8zMTBXN3QyN1NSSlU2ZE9qWmtHSUIxWUJQUzk5OTZUeVdSUzc5NjlvOXRQT09HRW1KNzRDdE9uVDYvemU4ak96dGJOTjk5YzUrT2xBNk9YbkU1bnJjY1ZGQlRVcTkyNkNJZkRDb2ZEc2xxdGpkNDJBQUE0OGdqOWFQWjI3dHdwczltc1ZxMWF4YnNVNEpoaXM5bms4L2thZGRWNDZVQXY4OUNoUTJXeFdGUlFVS0RUVGp0TmtyUm16WnFZWG0ybjA2a3p6enl6eWpiYXRXdW5pUk1ueG15NytPS0x0V1hMRnExZXZWcXJWNitPMldjMm05V3laVXVOSERteVRqOUxYbm5sbFNxM0R4dzRzTlp6NjJMcTFLbU4wazVEK0h3K0FqOEFBQVpDNkVlenQzLy9mbVZsWmJIU05IQ0VKU1VscWJ5OHZGRkN2OTF1MTZXWFhxbzJiZHJJWnJOcDhPREJLaTh2VjNKeWNuUk9mcytlUFpXVGs2TklKQ0s3M2E1dTNicEZoKzdYaGMxbTA1Z3hZdzZyem5QT09VZnQycldydGhkK3pKZ3gwV2xHdlh2M3J2Y1FlYWZUcWQvODVqZjYyOS8rcHV6czdGcVAvK3FycjdSNDhlSkduWC92OVhxckhVRUJBQUNhSDVQZjcrZGh2R2pXbGk1ZHFoWXRXcWhYcjE3eExnVTRwa1FpRWVYbDVTa2pJNE5GM3d3aUZBcXBvS0JBV1ZsWlRKY0NBS0Fac2RsczFmN2licnFKbU1BUjR2VjZsWmlZR084eWdHT095V1NTdytGUWFXbHB2RXRCSXlrcEtaSEQ0U0R3QXdCZ0lJUitOSHZoY0poZVJpQk9rcEtTNVBQNUZBZ0U0bDBLRGxNZ0VKRGY3Mi8wTlJvQUFFQjhFZm9CQUExbU5wdnA3VGVJMHRKU09SeU9KbjBhQXdBQU9QTDR6UTRBT0N4T3AxUEJZRkErbnkvZXBhQ0JmRDZmZ3NGZ25SNFRDQUFBbWhkQ1B3RGdzSmhNSnJsY0xwV1VsQ2djRHNlN0hOUlRPQnhXU1VtSlhDNFhjL2tCQURBZ1FqOEE0TERaN1hZbEppYXF1TGhZa1FnUGhXa3VJcEdJaW91TGxaaVlLTHZkSHU5eUFBQkFFeUQwQXdBYVJYSnlza3dtazBwS1N1SmRDdXFvcEtSRUpwTkp5Y25KOFM0RkFBQTBFVUkvQUtEUnBLYW1LaEFJcUx5OFBONmxvQmJsNWVVS0JBSktUVTJOZHlrQUFLQUpFZm9CQUkzR1pESXBMUzFOWldWbEJQK2pXSGw1dWNyS3lwU1dsc1k4ZmdBQURJN1FEd0JvVkJhTFJSa1pHZko0UEhLNzNjenhQNHBFSWhHNTNXNTVQQjVsWkdUSVlySEV1eVFBQU5ERUNQMEFnRVpYRWZ6RDRiQ0tpb3BZMWY4b2NQRDNnc0FQQU1DeGc5QVBBR2dTRlVQOXJWYXJDZ29LNVBQNTRsM1NNY3ZuODZtZ29FQldxNVVoL1FBQUhHTVM0bDBBQU1EWWtwT1RaYlZhNVhhN2xaQ1FFSDJOcGhjSUJGUmFXcXBnTUNpWHk4VmorUUFBT0FZUitnRUFUYzV1dHlzckswdGxaV1VxTEN5VXpXWlRTa29LUTh5YlNDZ1VVa2xKaWZ4K3Z4d09CNzM3QUFBY3d3ajlBSUFqb3VKNThBNkhReDZQUndVRkJVcElTRkJpWXFMc2Rydk1abWFjSFk1d09DeWZ6eWV2MTZ0Z01DaUh3eUdYeThYbkNnREFNWTdRRHdBNG9zeG1zNXhPcHh3T2gveCt2endlajBwS1NtU3hXR1N6MlpTUWtDQ0x4U0tMeFNLVHlSVDlod09yNzFmOEM0VkNDb1ZDQ2dhRDh2djlDb2ZEc2xxdGNqZ2NzdGxzZkdZQUFFQVNvUjhBRUNjbWswbDJ1ejA2enp3UUNNanY5eXNRQ0VSN3E2WC9CbDBvNWdiSXdUZEhYQzRYNnlRQUFJQXFFZm9CQUVjRnE5VktjQVVBQUdoa1RQUUR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Uo4UzRBQUFEQTZFS2hrTHhlcjRMQm9NTGhzRUtoa01MaHNDS1JTTHhMUXlNeG1Vd3ltODJ5V0N3eW04MUtTRWhRWW1LaUxCWkx2RXNEY0l3ajlBTUFBRFNCY0Rnc2o4Y2pyOWVyU0NRaW04MG11OTBlRXd4TkpsTzh5MFFqaVVRaU1UZDAvSDYvQ2dzTFpUS1psSmlZcUtTa0pKbk5ETElGY09RUitnRUFBQnBSSkJKUldWbVp5c3ZMbFpTVUpKZkxKYXZWR3UreTBNUk1KcE1zRmt1MFp6OHhNVkdTRkFnRTVQVjZsWmVYSjRmRElhZlR5YzBlQUVjVW9SOEFBS0NSK0h3K3VkMXUyV3cyWldabU1yUWJzbHF0c2xxdGNqZ2NLaTB0VlY1ZW5sd3VsK3gyZTd4TEEzQ01JUFFEQUFBMGdvcmUvYlMwTkhyMlVZbkZZbEZxYXFvQ2dZQ0tpb3FVbEpTazVPVGtlSmNGNEJqQXhDSUFBSURERUlsRVZGUlVKSi9QcDh6TVRBSS9hbVMxV3BXWm1TbS8zNitpb2lJV2N3VFE1QWo5QUFBQWg2RzR1RmdtazBucDZla3MxSVk2TVp2TlNrOVBsOGxrVW5GeGNiekxBV0J3L0dZQ0FBQm9vTEt5TWtVaUVibGNMaFpuUTcyWVRDYTVYQzZGdzJHVmxwYkd1eHdBQmtib0J3QUFhQUNmejZmeThuS2xwcVlTK05FZ0pwTkphV2xwOG5nODh2bDg4UzRIZ0VFUitnRUFBT29wRW9uSTdYWXJMUzJOSWYwNExHYXpXV2xwYVhLNzNjenZCOUFrK0MwRkFBQlFUMlZsWmJMWmJDemExd3lFUXFGNGwxQXJxOVVxbTgybXNyS3llSmNDd0lBSS9RQUFBUFVRQ29WVVZsYW1sSlNVSm1uL3ZmZmUwOUtsU3hVTUJodDAvckpseXpScjFxeEdxZVhISDMvVWswOCtxY0xDUWtVaUVXM1pzdVd3MmhzNGNLRGVldXV0ZXA4WGlVUTBjK1pNRlJVVjFldThEUnMyYVBEZ3dmcnl5eS9yZmMwS0hvK253Zi9xSXprNVdlWGw1UXFId3cydUZRQ3FraER2QWdBQUFKb1RyOWNyaDhQUkpNUDZnOEdnbm4vK2VXVm5aK3V5eXk1clVCdFdxMVh2dnZ1dXVuVHBvbjc5K2gxV1BmdjI3ZE95WmNzMFlNQUE1ZWJtNnA1Nzd0R0FBUU0wYk5pd21QZWZtNXRiYlJ2dDJyV0xybmxRVmxiV29KNTN2OSt2RlN0V2FNaVFJZlU2cjJQSGpqS2J6WHJpaVNmMDNIUFB5V2F6UmZldFhMbFNEei84Y0tWenpHWnp6STJKYTY2NXB0NzFWbGkyYkZtZGo3VllMRXBLU3BMSDQ1SFQ2V3p3TlFIZ1VJUitBQUNBZXZCNnZYSzVYQTA2OTZ1dnZvcDUzYmx6WnlVa0pHajM3dDJTRHZSTXU5MXVYWERCQlpXQ2RPdldyWldROE44LzNWYXVYRm5sTld3Mm16SXpNL1hsbDEvS1lyRlVlY3g1NTUxWHAzb3JwaStFUWlGMTdkcFZkOTk5dHg1NTVCR1ZsNWZyemp2dmpCNTMwMDAzVmR2R3E2KytxcVNrcE9oODllcHVsb1REWWUzY3ViUEtmWGw1ZVpLa2twSVNlYjNlYXEvVnRtMWJlVHdlRlJRVVJMZWRkZFpaY3J2ZDJydDNiNVhuekprekovcjFpeSsrcU5XclYxZDVUSFoydHFRRE56aHV1dW1tYUtBUGhVSzYvUExMOWR4eno2bE5tell4eDlSWFltS2kzRzQzb1I5QW95TDBBd0FBMUZFb0ZGSWtFbW53WFA3eDQ4Y3JMUzFORm90RitmbjUwY0I1YUVCOC9QSEhLNTE3Y1BDVVZHVXY5Y0ZXcmx4WjdZMkI4ODQ3cjhiZStRb1Z3K2wzN3R5cGhJUUVkZWpRUVgvNXkxL1VxbFVyNWVibXFrV0xGckxiN1RYMmFPZm01bXJIamgzUllldS8vUEtMUHZ2c3M1aGpPbmZ1TEtubW13ZVNkTnR0dDlXNGY5NjhlVnF6Wm8wZWZmVFJTdnMrK2VTVG1OZGp4b3lScE9objZ2RjQ5UFhYWCtzM3YvbE5wWE05SGs5MHZuM0ZzUDJLMXhVakY2bzZwcjZzVnFzaWtZaENvVkMxTjJ3QW9MNEkvUUFBQUhYazlYcGpob2czeE1NUFA2enM3R3hkZXVtbE1kdHJDczZISGx0aDZOQ2h1dmJhYXh0VVIzMTZvaDk4OE1FcXQwK1pNa1U5ZXZTbzhkd1BQL3hRQzV5eG5Fa0FBQ0FBU1VSQlZCWXNpTDVldG14WnBmYzZmZnAwZGVyVXFjclBJQktKYU5Tb1VkcTFhNWRhdG15cGFkT20xZmc5K04zdmZxZTB0RFR0MmJOSGwxOStlY3krZi96akh6cmxsRk4wM25ublZib2hzbno1Y25rOEhnMGFOS2hTbXprNU9aVzJEUnc0TU9iMTdiZmZYbTFOOVdHejJlVDFldW50QjlCb0NQMEFBT0NvRW9sRVZGQlFvTHk4dktOdTVmV1VsQlRaN2ZZR0QrOC9Fbjc4OFVldFhMbFNOOXh3UTh6MmpSczNxbjM3OXRFRkNPc3kzN3hpbVBxa1NaT3E3QUd2aThHREIrdVBmL3lqZkQ2ZnJydnVPdVhrNU9pM3YvMnRKT25ubjM5V1RrNU96TFNGUTczeXlpdmF0bTJiWnMrZXJjbVRKMnZLbENrYU8zWnNqY0hmYnJmcm1XZWVrY3ZsaWs1bCtQenp6L1g2NjY5cjh1VEpsWTRQaDhOYXNtU0ordlRwbzEvOTZsY3grNFlNR2FMTExyc3M1bnQrNkJEL1E5djY3TFBQR2p3YXhHYXp5ZWZ6TmVoY0FLZ0tvUjhBQUJ3MWlvcUs5TVVYWDZpNHVEamVwVlNwVzdkdThucTlhdEdpUlpPMFgxV1BmbTNoZk1XS0ZWcTNicDFHamh3cDZjQlEvRmRlZVVYOSsvZVB6akVQQm9PNjc3NzdkTlpaWjJuVXFGRjFycWVpdDdtOHZMemFZOXh1ZDYzZnIrenNiUG45ZmtsU1VsSlNwY0JlVmVpUFJDSmFzR0NCNXM2ZHEySERocWxObXpaNjRJRUhkTmRkZCttdXUrN1NtREZqMUxwMTZ5cXYxN1ZyVncwWU1FQWJObXpRZWVlZHA2S2lJczJhTlV1WFgzNjVUai85OUVySGYvenh4OHJMeTlPa1NaTXE3VHY1NUpQMXB6LzlxY3JyL1A3M3Y0OStIUTZIZGRkZGQybisvUGx5dTkzNnkxLytVdjBIVWdPejJjd0svZ0FhRmFFZkFBQWNGWDc4OFVldFhidFdMcGRMZmZyMFVYcDZ1aHdPUjNUbDk2TkJYbDZlMHRQVG0vUWFNMmZPVkpzMmJiUnIxeTZOR0RHaTF1TTlIbzgrK09BRDNYampqVXBMUzFPblRwMGtTZDk4ODAwMDlHL2R1bFZlcjFjOWUvYU1udWYzKzFWWVdGaGoyNW1abVRLWlREV0crcVZMbDJydTNMazF0ck5zMmJMb2ZQZkV4TVRvOW9ySEVoN2FLLzdMTDcvbzZhZWYxb1lORytSME9yVjU4MlpkY3NrbE91NjQ0elI5K25STm5EaFJmLy83My9XSFAveEJWMTExbFJ3T1IvVGNtcVpOdlBubW0zcnp6VGNseGE0UFVGUlVwSEE0ckEwYk5xaHQyN1l4NS9mcTFhdlNZd1lyZXZyZmV1c3RlYjFldmZ2dXUxcXlaSWtXTFZxa2E2NjVSdWVmZjM2RHA0RllMSmFqYm9RTGdPYU4wQThBQU9LdXFLaElhOWV1MVFrbm5LRHUzYnMzeWVQd0drTTRIRzd5MnB4T3Axd3VWNDFCKytDVjhIdjE2cVhaczJmcjg4OC9WLy8rL1pXWm1hbVdMVnRxMDZaTjBRRDg5ZGRmeTJ3Mng0VCtUWnMyYWV6WXNUWFdzbXpaTXJsY0x1WG41MWQ3ektCQmd6Um8wQ0NGUWlFTkhqeFlBd1lNcUxKbnZHSlJ3SU9IeVI4YStqZHUzS2czMzN4VG4zenlpVnd1bDBhTkdxWFRUejlkOTk1N3IwYVBIcTBKRXlZb016TlRNMmJNMEx4NTg3Unc0VUs5OXRwck92Lzg4M1h1dWVlcWMrZk9NYXZ4MStTSEgzNklmbjNGRlZkSWtwNTQ0Z2xsWldXcFo4K2VkVnFCdjZxUkdiTm16ZEtzV2JPaXIrdnoyRDZKbm40QWpZL1FEd0FBNGlvU2llakxMNytVeStVNnFnUC8wYVJpcUx6ZGJsZXJWcTJVblowZERmMlNkTW9wcDJqTGxpM1I0OWVzV2FQVFRqdE55Y25KMFczZHUzZlg0c1dMbzYrdnZQSktEUjA2VkZkZWVXWE10VnEyYkJsOXBHQk52dm5tRzVXWGwrdmlpeStXZE9EN2V2QW9qUjA3ZGtoU3pKRDhRQ0FnNlVEb2YrT05OL1RNTTgvSTZYVHF1dXV1MHpYWFhCT2RYakIxNmxROStPQ0QwVENja0pDZ1AvLzV6K3Jmdjc5ZWZ2bGxyVml4UWl0V3JORE1tVE4xNG9rbjFscXJkR0JreWNHdXVPSUtiZG15UlU4Ly9iU2VmLzU1WldkblIwY0ZITXpyOVdycDBxVmF2SGl4QW9HQVJvd1lvZDY5ZTlmcG1nQVFENFIrQUFBUVZ3VUZCU29xS2xLZlBuMk8rc0JmMFFzYjc4ZXB1ZDF1U1lvdXl0ZXpaMCs5L2ZiYkNnUUNzbHF0NnRDaGd6NysrR081M1c2RlFpSDk4TU1QR2pac1dFd2JKcE9wMGhCMGk4VlNhVnU3ZHUxaWVzV3I4Lzc3Nyt1Y2M4NVJSa2FHWG5ycEpYMzc3YmVhTUdGQ2RQL1dyVnQxM0hISHhmVDBlNzFlU1FkdVhseDg4Y1ZLVEV4VTM3NTlZNllBU05LR0RSczBkT2hRSFhmY2NUSGJXN1ZxcGVIRGgrdkdHMi9VamgwN29vRy91cWNkVktpdTkvM3FxNjlXVGs2T3RtM2JwbzRkTzhaOG4zZnYzcTIzM25wTHk1Y3ZWMWxabVRwMzdxeVJJMGRXcWtuU1lmMy9PQktqU1FBY1d3ajlBQUFncnZMeThpU3B5ZWZLTjRhSytkWk5HZnJkYnJjS0N3dWp3YjRxZS9ic2tYU2dGMTQ2c0hEZDY2Ky9yazJiTnFsNzkrNDY0WVFUSkVuYnRtM1QzcjE3RllsRWROWlpaeldvbm80ZE8rckREejlVV1ZsWnRZK1JjN3ZkV3JWcWxSNTU1QkZKMHZISEg2KzVjK2RxOCtiTjBUVUd2dnp5UzNYcDBpWG12SU5EdjlWcTFVVVhYYVQvL2QvL1ZhOWV2V1MxV2pWOCtIQTkvdmpqK3U2Nzc3Umt5UkxkZSsrOU1iM3F1Ym01bWpsenB1Njg4ODVLcSs1UG5EZ3grdmxVMkx0M3IrNjc3NzVxMzJ2RmZQNzgvSHgxN05oUkhvOUhuMzMybVpZdlg2NE5HelpFcDFWSUI2WkhWTGRZMzV3NWM1U2RuVjN0ZFdyUzFQKy9BQng3Q1AwQUFDQ3VLaFl0TzNneHRxTlZZOHkzcm0yZStPalJvMnR0NDRjZmZwREpaTkx4eHg4dlNlclNwWXZNWnJQV3JsMnI3dDI3cTJQSGpob3laSWphdFd1bjExOS9YYWVjY2txRG56alFwVXNYUlNJUnJWbXpKdnI0TytsQWIvblpaNSt0MU5SVXZmbm1tK3JVcVpNNmR1d29TZXJUcDQreXNySTBiOTQ4VFpreVJldlhyOWUrZmZ0MHpqbm54TFR0OVhwbE5wdWpjL3IzN05taitmUG5xMzM3OW1yYnRtMzBzNzdoaGh0VVZGU2t5Wk1uNjVsbm5sR0xGaTIwYXRVcWRldldUYUZRU0dQSGp0WE1tVE5qZXQxYnRteFo3K0M5YTljdVNRZEdVT3pjdVZQRGh3OVh5NVl0MWJOblQ2MWZ2NzVPWWI2MlVRYTFvYWNmUUdNajlBTUFnS1BDMGJSS2YzVVNFaExrOS9zckRUK3ZqNG9lNktyQ2Y5KytmVFZzMkRCbFptYlcyTWFhTld0MDBra25SWHZlSFE2SGJydnROblh1M0ZuU2dWWDNCdzBhSkxmYnJYWHIxdW1HRzI2b1UyMWVyMWZidG0zVGpoMDd0R1BIRG1Wa1pPalNTeS9WY2NjZHArWExsMGREZjJGaG9aNTg4a25aN1hhMWFORkNyN3p5aWdZT0hLai8vT2MvS2l3c1ZFRkJnV3cybTlhdVhhdHQyN1pwL3Z6NWF0bXlaYVc1N3g2UEorYXovT2lqaitSd09IVEdHV2RFMXdDb2NQdnR0K3VjYzg1Um16WnR0SC8vZmsyZE9sV2pSbzNTaEFrVGxKT1RvL3Z1dTA4elpzeW85ODJqVjE5OVZkOTk5NTBjRG9lKy92cHJaV1ptNmxlLytwVVNFaEkwZCs3Y2FIdUxGaTNTTGJmY1VxKzJHOEx2OTFmNUNFTUFhQ2grb2dBQUFOUlJZbUppclkrNXEwMUZEM1Q3OXUxbHRWcWppOWxKMHQxMzMxM3IrYnQyN2RMYXRXc3JCZm1LQmZRT3RuTGxTb1hEWWZYdDI3ZlN2dFdyVjJ2Nzl1M2F2WHUzZHU3Y0tVbWFOMitlNXMyYkorbkFrUHVycnJvcTJ2YmN1WFAxOWRkZjYvVFRUOWRQUC8wa1NUcmhoQk8wYytkTytmMStMVml3UU9ucDZjck16RlJHUm9hNmRldW1mZnYyYWNhTUdmcmxsMTkwNTUxM1Z1ckJMaWdvaU42NENBYURldXV0dDlTdlg3OHFIM2VYa0pDZ1hyMTZTVkswM3VPUFAxNFpHUmthTjI2Y1JvOGVyYmZmZmx2WFhIT05wQU5EK1E5VjFiYjA5SFRsNXVZcUZBcnA1Sk5QMXZYWFh4OE4zWWZlUUpnOWUzYVQ5L1Q3L2Y1bU1kVUZRUE5CNkFjQUFLZ2ppOFVpazhrVVhUQ3Z2dWJObTZmVTFGUkpCd0trZEdCZWVsWGNicmNzRm91MmI5OHVTVXBLU2xJa0V0SHMyYk9WbEpTa2l5NjZTTU9IRDllMmJkdHF2ZTZRSVVOaVhzK2FOVXVMRnkvVyt2WHJsWmFXcHV6c2JGMTIyV1ZxMTY2ZDJyVnJwK3pzYkIxMzNISFIwUmRYWG5tbGxpMWJwb2NlZWtnNU9UbjY2S09QbEppWXFQYnQyMGZuNzJka1pGUWFyWEhXV1dkcDh1VEo2dEtsaXk2ODhFS1ZscFpxeVpJbFNrMU5WWGw1dVpZdlg2NnVYYnRLT3JEUVgwbEppUzYvL0hKSmluNU9xMWF0aXZtc0E0R0FsaXhaSXFmVHFmYnQyMHM2OExTQ0o1OThNaWFRMXpSMy8yRDkrdlZUdjM3OTZuUnNNQmlNUGptaEtRUUNBWmxNSnViMEEyaFVoSDRBQUlCNlNFeE1sTmZyYlZEb3IwOFA3dXpaczdWeTVVcEpVbzhlUFpTVmxhVklKQ0tuMDZtaFE0Zks1WEpwM0xoeDh2bDg5YTZqWmN1V0dqRmloQklURTJOVzA2OU9VbEtTeG8wYnAzSGp4bW5LbENtU3BMUFBQanNhVHF1Ymp2RGlpeThxT1RsWmQ5MTFsMHdtazV4T3B4WXRXaFN0K2Zqamo0K09XRGp0dE5QMDBrc3ZSWWY3WjJabTZ0cHJyOVZycjcybStmUG5SOXMwbVV6S3lzclM4T0hEWTc0SGgvYkFWelgvUGpjM3Q5WTFGV3B5NjYyM052amN1dkI2dlljMWRRUUFxbUx5Ky8yUjJnOERqbDZ2dlBLS09uZnVIRjBkR0FEUXZHemV2Rm1iTm0zU3dJRUQ0MTFLbllURFllWGw1U2t6TTdOUmVtVEx5OHUxZXZYcVNyM05aV1ZsS2k4dmw5VnFWVnBhV25SN1EwY1pOSWE4dkR3dFc3Wk1QcDlQQXdjT2pLbXJLbnYyN0pIZjc0OHVPRmdoR0F4S1VwUE5YZCsxYTVkYXRHaFJxZjFnTUtqOC9IeTFiTmxTYnJkYnVibTUwWFVRYWpOejVrd05IVHBVR1JrWmpYTGNvVUtoa1BMejg1V1ZsY1ZDZmdEcXpXYXpWYnN3RHFFZnpSNmhId0NhdCtZVytpV3B0TFJVb1ZBb09nUWRPRnpGeGNXeVdDeEtUazZPZHlrQW1xR2FRaiszRVFFQUFPcko2WFRLNy9mSExNSUhORlFnRUpEZjc0OHVhZ2dBalluUUR3QUFVRThtazBrdWwwdEZSVVhSWjhrRERSRU9oMVZVVkNTWHk5VXNIbHNKb1BraDlBTUFBRFNBM1c2WHcrRlFVVkdSSWhGbVM2TCtJcEdJaW9xS2xKU1VKTHZkSHU5eUFCZ1VvUjhBQUtDQm5FNm56R2F6M0c0M3dSLzFFb2xFNUhhN1pUYWJtY2NQb0VrUitnRUFBQTVEYW1xcUlwR0lDZ3NMR2VxUE9nbUh3eW9zTEZRa0VtRXhTQUJOcm1tZWszS0VSU0lSclYyM1VSK3ZXcTJObTdjcVA3OVFIcTgzM21YaGlIbzkzZ1hnQ0VoS1RGUm1acnBPNjNTcXpqM3JUUFhvZGhyekh3SEVuY2xrVWxwYW1rcExTNVdmbjYrMHRMUzRQVklQUjc5QUlCQWQwazhQUDRBam9kbUgvcDI3OXVpeHA1N1Z4czFiNDEwS2dDYm04WHExWStkdTdkaTVXKys4OTZGTzYzU3FjbTc5bTlxMmFSWHYwZ0JBeWNuSnNscXRLaW9xa3MxbVUzSnlzaXdXUzd6THdsRWlGQXFwdExSVWZyOWZMcGVMT2Z3QWpwaG1QYngvNCthdHlybHJQSUVmT0VieE13REEwY1p1dHlzckswc1dpMFg1K2ZrcUtTbmhzWDdIdUVBZ29KS1NFdVhuNTh0aXNTZ3JLNHZBRCtDSWFyWTkvVHQzN2RFREQ4NVFhVm1acEFORDZ5NjU2QUpkOHJ2ejFiNTl0aHhKU1hHdUVFQmpLL2Q0OU1zdnVYcjd2US8xOXZMM0ZZbEVWRnBXcGdjZW5LSEhwazJpeHgvQVVjRmtNaWs1T1ZrT2gwTWVqeWU2eUovTlpwUE5acFBaYkpiRllwSFpiR2FLa29GRUloR0Z3MkdGUWlHRncySDUvWDc1L1g2WlRDWWxKaVlxS3l0TFpuT3o3bThEMEV3MXk5QWZpVVQwMkZQUFJnTi9aa2E2N2hrMVhOMjduaGJueWdBMEpVZFNrbjU5NmluNjlhbW5xTjk1Wit1aDZZOHJ2NkJRcFdWbGV1eXBaelZ0OG5qK2dBWncxRENielhJNm5YSTZuUXFGUXZKNnZmTDVmREhCa0JYL2pjTmtNc1hjMEVsSVNGQjZlanBUUEFERVhiTU0vV3ZYYll3TzV6V1pUTHAzOUIzcTFxVnpuS3NDY0NSMTczcWE3aGsxWEtQSFRsUWtFdEhHelZ1MWR0MUduZDY5Uzd4TEE0QktMQmFMbkU1bnZNc0FBQnlEbXVVWW80OVhyWTUrZmNsRkZ4RDRnV05VOTY2bjZaS0xMb2krL25qVjUzR3NCZ0FBQURqNk5NdlFmL0NpWFpmODd2dzRWZ0lnM2c3K0diQng4NVk0VmdJQUFBQWNmWnBsNk0vUEw0eCszYjU5ZGh3ckFSQnZCLzhNT1BobkF3QUFBSUJtR3ZvOVhtLzBhMWJwQjQ1dEIvOE1PUGhuQXdBQUFJQm1Hdm9CQUFBQUFFRHRDUDBBQUFBQUFCZ1VvUjhBQUFBQUFJTWk5QU1BQUFBQVlGQ0VmZ0FBQUFBQURJclFEd0FBQUFDQVFSSDZBUUFBQUFBd0tFSS9BQUFBQUFBR1JlZ0hBQUFBQU1DZ0NQMEFBQUFBQUJnVW9SOEFBQUFBQUlNaTlBTUFBQUFBWUZDRWZnQUFBQUFBRElyUUR3QUFBQUNBUVJINkFRQUFBQUF3S0VJL0FBQUFBQUFHUmVnSEFBQUFBTUNnQ1AwQUFBQUFBQmdVb1I4QUFBQUFBSU5LaUhjQkFQN3JpelZyOWZQMlhMVnAzVXJuOU9sZDYvSGhjRml2di9tMlFxR1FPcDUwb25wME8rMElWQWtBQUFDZ3VhQ252NEVXdkxKWXUzYnZyWExmRzB2ZjFjdXZ2VkhqK1JzM2I5WGQ0eWZyL2Y5ODNCVGxOWm1sNzZ6UUxYZU0wYnNyL3FOd09OemsxL3ZoeDU4MWRjWVRtdlhVUDVyOFd2RldVRkNvU1ZObjZ0a1g1aW9VRE5icG5LWHZydERzZi94THo3NHdWMDZubzg3WDJyaDVhNE8vZjMvUEdhTy81NHpSbXJYckduUStBQUFBZ0NPSG52NEdXTGRoazU3Nzl6ejlhOTVDL2ZPWng5UzZWY3VZL2YvNjM0VnlsNVRvMnFzSFZOdkd0OTl0MDVxMTY5UzUwNmsxWGlzVUNtblB2djAxSHRPbVZVdVpUS2JvOFExaHNWaHFQYWJZWGFMbi9qMVBKU1dsZXY4L0g2di9oYjl0MExYcVkrMzZqVnJ4NFVjeW1VejYzUVhucWRPcHA5UjRmTzZPblhWcU56WFZKVmRLU3N5MkcyNitvOEYxMXNVL241bFY0LzQ1TDh5VngrdlZxYWVjckw3bjlLbTFQWS9YcXhmbnZTeEpPdS9jczNUS3lTZldxWTQzbHkzWDQ3T2YwMm1kVHRXOW8rL1FjVm1aZFRxdnduZmJmcFFrbFpTVTF1czhBQUFBQUVjZW9iK2VRcUdRWmovM2IwblMyWDE2cTNXcmx0cWZseStMeGFLTTlMUXF6OW03YjcrQ29aRGF0bTRWM2ZiVHo5c2xTU2VlY0h5TjE5dWZWNkEvRDd1OXhtTmVuZitDVWwwcHl0MnhVemZjbkZPZnR4UDE5R01QMXhvYW4zem1lWldVbENveDBhNFJ0OS9Vb092VTE5VURMdFY3NzYvVUR6LzlyR2VlKzdjZW56Nmx4dVByK3Y1ditKOC9hdkFmcjRuWmxydGpWNFByUEZ3Zi9PZVQ2S2lQM1h2MzZTKzNWUDgrMHRQU05IUHFBMXF3YUxFS2k0b2xTUnMzYmFuMXBzWFZWMXlteXkrNVNLbXBMdGxzTm0zWXRFVTMzVDVhZDQrOFhiMTc5bWk4TndNQUFBRGdxRUhvcjZjRnJ5eld0aDkrVW1LaVhUZmZlTDBrYWREUW05V3l4WEdhOThMVFZaNHo0dTc3dFhmZmZxMTQ2NVhvdGg5Ly9rV1MxUEdrdXZYT21rd21kZnIxcjJLMmJkcTh0U0Z2b1VySlRtZU4rMTkvWTVrKy9PaFRTWkxYNjlQLzNIaHJnNi8xdDc4TXFYRVV4TUhNWnJPRy9lVi9kUGY0eVRLYnpTb3FLbFphV21xRHIxMFhCMytmS2x4eDNaOVZWbFplNVQ1SnV2RDNBK1ZLU2RGckw3MVE1YjZhL1B6TGRqMzIxTFBSMThYRmJoVVh1NnM5M3VQeGF1UG1yVnE0YUhGMFczNUJvZklMQ211OGpydTRSSkxVOSt3ejFhWlZTNDJmOUxEMjUrVnI3QU1QYWNpZ2dSb3k2QS9SRVNNQUFBQUFqSUhRWHc5YnRuNm51UXNXU1pKdStldlFlZytMcnVEeGV2WERUNzhvSXlOZExZN0xxdE01ZHJ0TnM2Wk5pdGxXVTVpc0xwd2VyTHpjb3dIWEhyaHhrWnhjL1h6dzlSczNhODRMTC82M0ZwdE5DZGI2L2RmeCtmd0svdjg4OWVxQzVTVlgvYW5hODAwbWs3NzkvZ2NOdXVHV0t2ZGZmT0g1dXVQV1lkSFgvM3ptTVdXM2F4dHpUR2xabWY3NDU1dms5ZnJVcmwyYmV0WGZWUGJzM2E4eDR5ZXIzT1BSYVoxTzFTTlQ3dFArdkFLTkh2dUFUdjFWUjQyN0s2ZlM1NVZmVUtoYjdyaEx3V0JJN1k5dnA5bVBUWlBOWnRYaXQ5N1I3SC84UzM4ZE9sZ0RyN3E4eHV1ZWZOSUplbUxHZzdyMy9nZjE0OCsvNk1YNUw2dDlkbHVkZCs1WlRmbDJBUUFBQUJ4aGhQNDZLaXdxMWdNUHpWQXdHRlNmM2oxMTJjVVhOcml0RFJ1M0tCUUtLVE05WFordS9xTFMvbFl0V3Vpa0V6c2NSclYxc3k4dlQ5S0JRRjFkVC8vVzc3WnAzTVNwQ2daRHN0bXM4dnNEYXRFaVN6TWVlcURhNlF5SFdyTjJuU1pQZlZTbHdhRGF0bW10QzM1N2JwWEhCUUtCR3R1cGFYOHdWUHZDZDh2ZWVWOWVyMCtwcmhTZGZXYXZXbzl2YXJrN2R1cWUrNmNvdjZCUTJlM2FhdEw0TWJKYXJjckt6RkJhYXFwV2ZyeEt5VTZIN3J6dHYxTXBJcEdJSms2ZHFZTENJbG10VnQwemNyaHNOcXNrcVV1blUrVjBPRFRuK1JjVkNBVDBwMnV2cnZINldaa1plbXphSk4wL1pacTZkZWtjRGZ4YnRuNm4yMGVOcmJYK0tkTWUwNVJwajlWNFRGMXVQZ0VBQUFCb09vVCtPdkI2ZlJvL2Nhcnk4Z3ZVcG5WTGpiN3o3NGZWM2pjYk5rcVN2di9oUjkwLytaRksreSs1cUo5R0RxKzZSN3N4YmRpNFJaS1VtWkV1czdueWd4eTIvZkNUN2g0L1dlWGxIblU0UGx0VEp0eWpDVk9tNi9zZmZ0U0l1Ky9UcFBGM0s3dUdIdk5RS0tSNUMxL1YveTU0VmVGd1dObnQybWphNVB1cXZWbFFFUkR6OGd1MGQ5OStkVDVrT3NQQlhsMnlWTC9wMFZVZGpzK3UwM3NOaDhOYS9OYmJrcVJMKzErb2hJVHEvK3ZYTklLaXBuM3VrcEphaC9KWEtIYVg2STdSNCtVdUtmbi96Mlc4VWxLU0pVazJtMVVUeG83U1RiZVAxamZyTjhWTWFUQ1pUTHJ4K2tHYS9QQ2pHbmJELytqa2swNkl0bm5TaVIzMDRBUDNhdVE5RTdScDg3Y0toVUsxTHREb2NDVHA0VW5qcS96K0F3QUFBR2orQ1AyMUNBWkR1bi9LTkczOWJwc2NqaVJOdnUrZVNxdSsxOWZuWDM0dFNRZEM3ZjhQM2Q2NWE3ZUtpb3JWNGZoc3RXM1QrckRyUHRpNkRadGtNcG1VbnBZcXA5T3BTQ1NpVFZ1KzFUL25McEFrZGU5YStkbnVhNzcrUmhPbnpsUjV1VWZ0MnJiV3RDa0h3dnBERDl5cnU4Wk4wbzgvLzZMYlJ0NmpuRnYvcHZQN25sM3AvQzFidjlQanM1L1g5ejhjV09uOU56MjZhdnpkSTJwZE8yRGo1cTI2ZDhLRHN0dHNlbjcybzFWKzFqdDM3ZFl6LzcrWTRwZ1J0K25DOC92VytobDgvT2xxN2R1Zko0dkZvZ0dYOWEveDJKcHVaRFJFVlFzRXBycFM5TmVoZzdYMG5SVjY4SUY3NVVoSzFFUFRINDg1SmlNalhhMWJ0b2d1SEhtd1gzVThXV3UrWHFjMVgxZCtiRjdiMXEza2REbzA3ZEduZE0rbzRaWDI3OXVmRnpPdDVOREEzL0hrRS9YU3Y1NnA5djBNR25xekpHbjRMWDlWbnpONlZuc2NBQUFBZ1BnajlOY2lFZ2xyeTlidlpiTlo5Y0RZMFRvKys4QTg4UmRlZkVsbjl2NU45QkZ5ZS9mdHI5VExXMVd2N3c4Ly9heGZ0dStRSkQwMmJWSjB2dlo5azZkcDFlb3ZkZGVkdCtxVWppYzE2bnQ0NTcwUDlONEhIMVc1THlreFVZT3ZpeDBHL3NiU2QvWGtuQmNVRG9kMVFvZmo5ZEFEWTZPOTgybHBxWm94OVFGTmVmaFJyVm03VGxPbVBhWVAvdk9KL3ZhWEljcHUxMGE1TzNacTdvSkYrbkRscDRwRUlySmFyYnJoZi82b2dWZGZYcWRGNGs0NnNZTWNTVW5LeXkvUUU3T2YxOWk3S3E5aS85TExyeXNTaVNqWjZWU3YzOVJ0MWZsRmk5K1NKSjEzYnA5cTEySTQ2WVFPa3FRNVQxUWVmVkZoMnFOUFNaTHV2TzF2c2xxdGRicjJ5Nis5VWVYMlMvdGZvUDRYL2xZV2kwVWVyemU2ZXYvQmZ2NWxlNTJ1Y2FpS2hTSVBEZjNyTjI3V1hlTW02Zm8vRGF4MitIOUNRa0tkMXF0SVNVbHU4TG9XQUFBQUFJNE1Rbjh0ckZhcitwelJVeGY4OWx6MTZOWkYwb0ZlOFBrdnY2YjVMNyttcHg5N3VOYWgwZUZ3T1ByMWh5cy9qWDd0OS90bHQ5c2xTZm41QjFaZXo4aElyN0lObjgvZjRPZkluM1RpQ2ZwNDFlZnkrZnlLUkNLU0pMdmRybTVkT3VuRzYvOVVhY0c3SFR0M0tSd09xK2ZwM1hYZjNTUGtjQ1RGN0U5SmR1cWhpV1AxMGl1dmErNUxpL1RaRjJ2MCtacXY5ZXRUVDlIbUxkOUdyOUh6OU83Nis3Q2gwUnNsZFpHVW1LaGIvdnBuVFhyNFVYMzQwYWZxZitGdjFmUDA3dEg5dVR0MjZiMFBEOXpBdUg3d3RVcDExVDdxWXUyNmpkcnk3ZmVTcEd1dnF2NnBBVFdGL1FyTDMvK1BKT24yVzI2c1UramZ2UFU3ZmIvdFIrWGMrcmNxOTFjMS9QNXc1OEdYbHBYcHl1dUdWcmx2enZOekZRd0c5Y0tMTCttSEgzL1dYU051azkxbU82enJBUUFBQURoNkVmcnJZT1R3VzZLTHBVblN2K2U5clA5ajc3N0RtNnphUDRCL255Uk5rN1JObTdaQUtSVEtVallVWkFxS0lDQzhDdklUVkxhb09FQVFCUkdCSXBRaHlGWjVBV1VvZXlzSWxWbGxJMUlxcTJ3UVdrWkxTMmYyZUg1LzFPWWxKRzNUQVIxOFA5ZjFYbS82ekpORWt0em4zT2MrQU5Dd2ZsMDhWYk02ZG05Ym4rdjVmZDhlZ29URWV6Q2J6ZGdkdGQrKzNXQjhJT2kvZngrQ0lPUTQzMTBVeFFLdkk5L3oxWmZSODlXWEFXUk5WN0RhckxrR2VrUGVHNFQ2OWVyZzJaYk5jcHdUTGdnQ09yWi9IbmNURWhHNWF4OXNOcHZERW9LdFd6eURJZSs5amFBSzVmTGQzdWZidHNhbXJUdHcvc0lsTEZxeUFqOHNhR1RQRXZqaHgxV3dXcTJvV2FNYVhuMzVKYmV1dDJiREZnQkFzNmFOSGViQVArelduYnNZT0hpWVc5ZDhwV2YvSFBmdDNiNFI2UmtaK0dINUt1emM4enRFVVlTdnJ4b2Z2ZisyVzlkK2xDWlArQnhmZkRrVlY2LzlnLzJIamlMeFhoS21UQmdEWDE5MWNUZU5pSWlJaUlnZUFRYjlibmd3NE4vM3gwSDdxUEhBdnErN2RmN3FaZjhGQUVUdTJvZjdENnlsbnBxYUJsKzFEeXdXQzVMdnAwQ2o4Y3N4YTBDaDhNVDJUYXNjdHJsYk5PNUJNcGtVTXVSZTNBM0lXc3ZkbGJqNDJ6Z2VIWVBEUjQvanpMbno5bEY5RHc4UDFLeFJEUmN1WG9Zb2lqank1d2tjK2ZNRVFxdFdRWU82dFZHbmRpMDhYYXNtS2dWWGhFeVc5LzNmN3Q4YlczZnN4QWZ2RExBSC9HZk9uY2VSWTM5QklwSGcwMkVmdUZWODdzS2xLNGc1ZFFZQTBQZU4xM0k5VnFWVTVyaXlRTGJzRlB4MmJWdTc3QkFSUlJHUnUvWmh5WStya1o2UkFSOXZMN3c5b0E5ZTd0SXh6N1ptSzhqNzZpNS9qUi9tVG8vQStJanBPSDAyRnVjdlhzWkhJOGZpcTBualVMbFMwZGFTSUNJaUlpS2k0c2VnUHgvMEJnTytYN1lTQU5EaW1TWm8xS0FlZ0t6MGZhUEpsT2Y1VzdidUFKQ1Y5bjdpNU4rNGw1U0VxbFVxNC9hZEJJaWlpSkJLUlZkQXJsZS9kL04xL1BBUDMwWGJod0o5VVJRUmYrczJ6c1pleExuekYvSDM2VE80bTNEUDRaaXFWU3FqYTZjTzZOamhlYWg5ZkhEN1RnSzJidjhOdTZQMkl5TWpFLy9jdUlsL2J0ekVyNy90QnBDVnpoNVV2aHlDZzRNUW9OSEFUK09MeGczcjQ2ZFY2KzJkS1E4NmRPUlBwMjAybXcxRFJuenV0TjFWV3Z6eEV5ZnRqLzg2K1RmcTE2MmQ0MnVnOGZOMVdmanVRZGxCLzhpUFA0UlNvWERZOStlSmsvaGgrV3BFN1Q4RVFSRFF0WE1IdkRPZ1Q3NUgwZC9zK1dxK2puK1kyV3pHNW4vL1czTkZwVkxpcTRoeGlKZzJHMytlT0ltazVQdkl5TXdzMUQySmlJaUlpS2hrWXRDZkQ0dVhya0R5dnlQMWd3ZjF0VzgvZFBRNElyNmFuZWY1WDM0eEVvdVdyc0NnL20vZ3hNbS9jU2NoRVFBUWYvc09BQ0MwcW52THo3a2pKVFV0WDhlYnpWbnIzQjg1OWhlaS96Nk5hOWR2NFBvL041R3AxVG9kVzZONktOcTBhb0g2ZFd0RElza2FoZmZ4emxwdUxyaGlCWHc0K0MyODkzWi94SncraTRPSGorSDRpUmpjUzBvR2tMV00zNjA3ZDNIcnpsMEFXVVhqT3I3d1BEdzhQTnd1akpjZi9YdjNnc1ZpeFpvTlc3QjYzV1pZTFZhOCsxYmZ2RS9NaDB0WHJ1SDdaU3Z4OSttc3BSanIxNjJOb2U4UFFxMGExUXQwdmNLMkwxT3J6VFhvQndCUHVSeVR4bitHcVRQbjQ5bVd6VkRuNlZvQVlIK2Y5WTArOXdBQUlBQkpSRUZVM0pHUmtlblc4U3oyUjBSRVJFUlVmQmowdStuUHYwNWkrMjk3N0grSFZxMlM3MnUwZmJZbDZ0ZXJZNTlQZi9YYVB3Ny9YeldrY3FIYm1XM3Y5bzFZdm1vZFZxL2JqQUY5ZW1GQUgrZXBDUGZ2cCtEMUFWa0Y1cXBYcndvZ0t5amZ1bjJudzNGQkZjcWpjY1A2Q0d0VUgyRU42OXVMRFc3YnNRdmZMRndDbFVxSmJSdFdPSndqbFVyeFRGZ2pQQlBXQ0FCdzUyNEN6cHc3ajdPeEYzSDlueHU0Y1RNZU9yMGV2WHE4Z3FwVkttUE85RWxGOXR3ZkpBZ0MzaDdRRzBxbEFrdC9Xb04xbTM1QjlXcFYwZjc1TnZaakNwSk9uOXVjL3JPeEYvRGh4ODZaQ05sZTd0SXh4OEorQUxEa3g5WDVicytEekdhelc4ZkpaREo4K2NWSWgyM1p5L0c1NDV1RlMvRE53aVY1SGhlNVpZM0RGQmtpSWlJaUlucDhHUFM3SVNIeEhyNmV0eURIL2M4OTI5THRpdXNhUDE4QVFQbHlnYmgwSldzTiswdVhyd0pBa1MvVlY2LzIwd0N5cXRlN0N2cVBSOGNBeUJxSkRhMlNsV1hROXRtV2VPM1ZsK0h0NVlXbmFsVkg3Vm8xYzB4UFQwNUorZmU1NUYyc3IySlFCVlFNcW9CT0hkclp0eVhlUzRLZnIyKytubE5COWU3VkE3ZHUzOFhPUFZINGJ0RXlOSDhtRE41ZVhnQ0FrTXI1bTFaeDYvWmRoeFVadkx4VU9SWmdkQ1d2WTlkdCtpVmY3U0VpSWlJaUlzb0pnLzQ4R0F4R2hFZk1RRnBhT2lwVkRMS25wUmRXelJyVjhPZGZKNUdla1lIWWk1ZWdVaXJ4Vk0yQ3BZUG5wRjZkcHlHVlNuSCs0aVdrcFdjNExXKzMvOUJSQUVEcmxzMGN0bi80N2tCWXJWWmthblVBZ0xUMERKZlh2M1VyYTFwQ29MOG14Mk5jOFZJcElaUEpVTDVjb052bkZJVWg3NzJGUC8rS1JrcHFHbmJzM0lzM1h1c09BRmkrYUg2ZTUyWmtaR0wzdmord2ZlY2VlOEJmKzZtYWVLVnJaN1I3cm5XUkxudjNLSmZzZTlpbHkxZFJzMFkxZTFIRTNPNDlZY3JYT0hMc0w4aGtVbnovN2V4OExjVklSRVJFUkVURmcwRi9IdTRsSmVQYVB6ZWdWQ2d3S1h3MDNoM3lxY3ZqT25WN0k4ZHJ5T1VlVHBYM0d6V29oeVBIL3NLcXRadVFscGFPNXMrRTVWcU4zbUF3NWpzTjNjdExoYVpoRFhIOFJBeWkvamlJSHQyNjJ2ZmRUYmlIRXlkUEFRQzZkdTdnZE82bHkxY3hiTlE0dCs1ekl1WVVYdXZqL25KMDB5ZVB0NmY5UDZ3Z3FmYnVCc2txcFJLdmRPMk1GV3MyNE9EaFkvYWdQemZuemwvRTl0LzJZUCtoSXpDWnpGRDcrT0QvdW5WRmwwNGRVQzAwLzFNOFNoS0x4WUpSWXlkQnBWSmk2SHVEbkFvNVB1alVtWE00Y3V3dkFFQ1BWN295NENjaUlpSWlLaVVZOU9jaHBISXducXBaSFc4UDZHMVBnWGZsd1hUdmgxbXR6dnVhaGpVRUFHemRzUXNBMExKWlU1Zm5pbUxXdVlJZ09DMnBGaGQvTy9mR0EralFyaTJPbjRqQjFoMDcwZjNsbCt3ZEN4dTJiSVVvaXFoYit5blVxQmFhNTNXS1VuWmFmVzVrTXBsOXFUNVhSRkdFeFdMSjk3MGJONnlIRld1QWEvL2N5UEdZdXduM2NQRElNZXplOXdldS8zUFRZVjk2UmdhMmJJdkVsbTJSYnQvejEwMHJuU3I5NStaUkx0bjNvSk4vbjRGT3I0ZE9yM2U1L0dBMlVSU3hhRWxXelFaL2Z3MzY5M0Z1bnlpS3ViNWZSRVJFUkVSVVBCajB1MkhheExIdzg4dDc3cmxDNGVrMG92OXdBSGZtM0hrMHFGY0hvVlZDVUxWS1pkeTRHUStaVElwMno3VjJlVTI5d1FBQThQYjJja3BEZHljNGZMNU5LeXo1Y1RYaWI5M0J2ajhPb21QNzUzSDdUZ0lpZCswRkFBenEvNmJMOCtyVWZpclhFZlNqeDA4Z1BHSUdBR0RWMHY4aXFFTGU4L3E3OU9nRHM5a01IKys4Zy80ZnZwdUZrTW81anliSHhkL0NvQTlHNUhtZGgzbXBWQUFBazhrTWs4bHNMekIzNjg1ZEhEeDBEQWNPSDdYWFdnQ3lWaVBJTFNET2pUdWRNcTUwYU5lMlFPZGxzMWl0Mkgvd1NKN0hIVDUySEVCV0JzUXpUUnJuZU55dmtidHgrV3JXYS9MUisyOURwVlRhOTVsTVptellzaFZIanYyRnVUTWk0T25wV2FpMkV4RVJFUkZSMFdMUTc0YThBbjZUS2F0YXVreWErOHU1WXMwRzdQdmpFSDc2L2hzQVFQT21ZYmh4TXg2Tkd0U0Qyc2ZINVRsNmZWYlFyeWhnTUNXVHlkQzdWdzk4czNBSnZsKzJFczJmYVlJNTN5NkN4V0pGODJmQ0VOYW9RWUd1Kzh1dnZ3SElXcjdQbllEZmFEVGFxOHA3Lzd1OFgzSElYb0pRS3BWQ0x2ZkE1YXZYTUd2ZVFseTkvby85bUFkck55eitkbGErUnVrZmxKOFJlNGxFWXMrNCtHTFVjSWlpaU84V0x3TUF2Tlh2elR3N1N0TFMwdTBGQVB2MzZZWDRQRG9jYkRZYkR2K2JydCt5ZWRNY3Erc25KZC9Ia3AreVZoTm8xZndaUFBmUUZJRGowVEg0Y2RWNkFNQzNDNWRpMUlnaHVkNlhpSWlJNkhHeldxMHdHQXl3V0N5dzJXeXdXcTJ3Mld3UVJiRzRtL2JZQ1lJQWlVUUNxVlFLaVVRQ21Vd0doVUpSNEVFdUtoMFk5QmVCdFBSMEFJQmFuWE13dS9Iblg3Rml6VVo0eXVWWjZkUVNDWDQvY0JnQWNEYjJJaElTNzZGQ2VlZmdPU241UGdCQVhvaENjVjA3djRnZE8vZmk2dlYvTVBTVE1iaWJrQWd2THhXR2Z6aTRRTmM3ZVBnWW9tTk9Bd0I2dnZxS1crZWtaMlFDeVBxZ2NXZWsvMUhKTGw0WVVpbXJZbitOYXFHUXl6Mmc5dkZCMjJkYm9HUDc1MUcvYnUzSGxtS2Z6Vk11eCtKdlo5ci9OaGlOOXFVVEIvWjFYbm5oWWVrWkdkajQ4NjhBZ1BmZkdlQndMVmRPbjQxRmFtb2FBRGdGOGcvNlp1RVM2SFI2ZUh0NVlmaVFkNTMydDJuVkhCM2JQNDg5VWZ1eGMrL3ZlS1pwWTdScjZ6cHJoWWlJaU9oeHNkbHMwT3YxTUJnTUVFVVJjcmtjbnA2ZURnSHZremcxVVJSRmg0NFBrOG1FbEpRVUNJSUFoVUlCcFZLWmE1MHhLcDBZOUJlQnVQaGJBQURmaDVhZlMvazNxREtielZpOGRBVTBmcjZZOHVVWXFKUktMUDFwRFpLUzcwTVFCQmlOUml6NGZqa2l4bzkydXZhTm0vRUFnTUFBL3dLM1R5YVRZdlNuUSswQlB3QU0rK0FkdDBib0gzYjluNXVZT2UrL0FJQ25hbFpIaDNadDhqZ2pTMUpTTWdCQXJmWjVMQjhrdCs4a1lNMkduMUVwT0FpK2FqV2tVaW5PeGw3QTduMS9BQUNlYlpXMVlvRkVJc0hVaVY5QXBWUkJKblB1NFh5bFovOUgxc1pCSDN5YzR6NnIxV3AvL1BGbjQvTzhsdG44di9vR09WMjNjbkF3SmsvNEhBQnc0UEF4QUZsVFVwbzFkWjNhdjNOUGxMMTQzNUQzM2tLNXdBQ1h4dzM3OEIyY09YY2VkeE1TTWUrNzcxRzM5bE9QZldVR0lpSWlJaUFycU5WcXRkRHBkRkFxbFZDcjFmRHdjSjNSK0NRU0JBRlNxZFErc3EvNE42UFZiRGJEWURBZ0tTa0pLcFVLWGw1ZVQyU25TRm5Gb0w4SS9Ia2lhNzM3cDJ2VnNHOFRSUkhMVjY2ei8xMHB1Q0ptVEE1SFVJVnl1SERwQ3RadjNncVpUSWFJOGFNeDZhdlpPSExzTHh6NTh3UmF0M2pHNGRxWHJsd0ZBRlN0VXJuQTdiTmFyZGk5Yno4c2x2OEZrcnYyL29GbVRSckQxMWZ0OW5YT25iK0k4UkhUb2RQcm9WSXA4Y1dvajkwTzRCUC9EZm9EL1F2ZWVaRWZQajdlMkJPMTMrVytpa0VWMExOSE4vdmZPVTJ0QUlCMmJWc1hPTjFwM3g4SGM5M3Y3cHovL05ZR3lPbDRxU1RyZVZpdFZudkdRN09tWVM3bjRaK052WUJ2Rnk0RmtEV2EzNmxEdXh6dnAxSXFNV2JrTUh6eStRUmthcldZUHZ0YnpQNXFJcjhvaUlpSTZMRXlHbzFJVDArSFhDNUhRRUFBVTliendjUERBeDRlSGxDcFZNak16RVJTVWhMVWFqWHJOWlVSRFBvTDZWNVNNbmJzM0FNQWFQWkFNVFNqMFlTTGw2OEFBR3JWcUk3cEVlUGc2NnRHV25vR0prK2ZBNXZOaHJmNnZZSG16NFNoMzV1dlllbFBhekI5OWplWTg5VWsxS3hSRFVEV01uMG4vODVLbzg5dDVZRGMzRTI0aDY5bXpjZTU4eGNoQ0FMYXRXMk5QdzRlUWN5cE0zajd3eEY0NyswQjZOVGgrVndETkl2RmduV2Jmc0hLdFp0Z3RWcmg2ZW1KcVY5K2daREt3VzYzSStiVUdRQkF4WW9WM0RyZSttL2FVVzc3YytQajdZWFFLaUdJdjMwSEZvc0ZnaUFnd0YrRGxzMmI0cTIrYjdnOXhXRGt4eDhXZUU1L1hrRi9Ub1VTTFJZTGhuN3lCYTVlL3dlOWVyeUM5OThaa09lOUhpeHNtTmNTaGpHbnppQXRMV3RLU3R0V0xaejJIejUySERObWZ3ZWp5WVJ5Z1FFWU9meERoLzFXcXhXWm1WcWtwS1VoTFMwZHFXbnBTRTFOUStWS3dZaUx2NFhUWjJPeDZaZnQ2TlhEdmFrZlJFUkVSSVdWUGJydjUrZkhrZjFDa0VxbDhQWDFoZGxzUm1wcUtwUktaYkhXNDZLaXdhQy9FTzdmVDBINDVCa3dHSXlvV3FXeVE1cTBRdUdKcnlhT3hUZUxsdUt6ajRmQXkwc0ZrOG1NU2RObUlTSHhIcG8wYm9qZXZYb0FBSHIxZUFXNzkrMUhYUHd0ZlBIbFZNeWJPUVdWS2dZaGF2OUJlNUhBNXM4MGdjRmdoRUtSMWR1V1Bab3JDSUxMb0RSVHE4V2FEVnZ3ODdiZllEWm5WYW4vL05OaGVMNU5LelIvSmd5ejVpOUVXbm9HWnM1YmdBMWJ0dUxObmozd2ZKdFdEZ1hkckZZcjloODhpaDlYcjhQdE93a0FnUExsQWpGeDNHZDRxbVoxaC92RnhkK0MwV2lDajQ4M3ZMMjhvRlFxSUpGSW9OWHFzUGYzQTRqY3RROEEwTVROd29IdkR2blVyZU55cytTL2N3QUFGb3NWRW9sUUt1WW5aV1JxOGZXYzczRDEraitReXozdzZpdGRpdndlVWZ1emFrbklaREswYk82NFZPUzFmMjdneXluL3F3Y2dsVW94ZHVJMGFIVTZhTFU2YUhVNkdBekdQTyt4Yk1WYU5HdmF1TUNkVlVSRVJFVHVFRVVSYVdscHNObHNDQWdJS0JXLzkwb0REdzhQQkFRRUlEVTFGYW1wcWZEMTlXVVdaeW5Hb0w4UWpDWVRFaElTSVpWSzhkSDc3emg5eVBqN2F6Qng3Q2dBV2NWRUprK2ZnOU5uWTFHcFloREdmejdDL2c5SEpwUGh5eTgreGZEUHhpTWxOUTNyTnY2TVQ0ZDlnRlhyTmdNQW5xcFZBMEVWeW1IVy9JV0kybjhRWGlvVk1qS3pDdU9GVmcxeFdYbjk2N2tMN1BPeEs1UXZoM0dqUjZCdTdhY0FBQjNiUDQvQWdBQk1uajRINlJrWnVIRXpIalBtZklzRmk1ZmgrKzltd1dLeEltci9RZXpZdVJmMy9rM0xCNEJPSGRyaGczY0h1RXlIMzMvb3FMMktlemFaVE9vd3BTQ2tjaVYwN3ZoQy9sN2tJdUJxcnI2N0h1V2MvZ2ZGeGQvR25xajkyTEZ6RDlMU015QUlBa1lNZmM5bGNjZkNNQnFOT1BqdmZQNG1qUnRBcFZJNjdLOGVXaFZOR2plMFo1amNUVWkwMTRGNGtFUWlnYS9hQnhvL1AvajZxcUhSK01KUHJZWlNxY0RhamIvQWJEYmo2N2tMOE8yc3FVeXRJeUlpb2tjbUxTME5naUJBbzlFd0tDMWlFb2tFR28wRzZlbnBTRXRMZzUrZlgzRTNpUXFJUVg4aFZBeXFnRkVqaGtDMGlRaHJWRC9YWXdWQndQMlVWUGo1K1dMcXhMRk9nWE5vMVNvWVAvb1RUSmp5TlhyMTZBWkJFUEJTeHhld1lzMUd2TmI5UHdDQUd0V3FZdGZlMzVHU21nYUpSSUxxb1ZVeDZ1TVBYZDBPL1h2M3hMSGowWGlsYXllOCsxWmZwMnlBc0ViMThjT0MyWmp6elNMOGVlSWtBT0NGNTU5RitYS0IrT0xMcWZncittLzdzYzJhTmtiLzNyM3NuUWF1Vks4VzZyUXRPK0NYeVdSNDd0bVcrT0RkZ2ZCMGN4V0M1WXZtSWFSeXBSejNQNWpPL2loVnJsU3h3RjhnN3N6RlQ3eVhoSTlHanNYOSt5bjJiYjVxSDN3eTdBTzBhZFc4UVBmTnphR2p4NkUzWkMwRCtXeEwxOWNmMVA5TkNBTGdyOUVnd0Y4RGpaOHZOQm8vYVB6OG9OSDRRdVByQzdYYUo4Zlh4V3ExWWQybVgzRHA4bFhzMkxrWDNmN1R1Y2lmQnhFUkVaRldxNFVvaWh5RmZvUUVRWUJhclVaS1Nnb3lNek9aNmw5S01lalBwd0Y5SEpkeXl5bHdlcGdnQ0hqL25mN3c5dlpDNVVvVlhSN1QvSmt3ZkROcktxcUVaQVc3L1h2M2dsYXJRL3Zuc3lyazkraldGVDI2ZGMweFhWMGlsVUxqbDdXQ1FLMGExYkY4MFR4VUNuWjlMd0FJOE5kZzZzUXZjT2pJbjlpeUxSS0QzK29IQUJnemNqaEdqNHRBb3daMTBhVlRCMVFMclpMbjgydnhUQmpXL3JnSUpyTVpack1aMW44RGZrOVBUMVFvSCtqMjNLcnM2UXVDa0h0cWxrUXF6YlVBWDFGWk9QL3JBcy9wZDJmWnYvTGxBdEhoK1RiWStQT3ZxQkpTQ1owNnRFTzNycDJkUnVDTFNwdFd6UkUrNWxNY09IUVVyUjRxR3BtdHp0TzFNR055ZUlIdk1hRFA2L2dyK20rMGI5Y0cvM25weFFKZmg0aUlpQ2duUnFNUk9wME9BUUVCRFBnZk1VRVE0T2ZuaCtUa1pIaDRlTEM0WHlra21Fd21zYmdia1Y5ZGV2U3hQODZyYUJrOVdlNm5wQUlBL0h6VmhaclRkZjdDSlFCQTdhZHJGZmlMeE4xckdFMG1wS2FtRlhrcWYzRVNSZkd4ZmdFLzJNSHkyODlySHR0OWlhaG94TWJHNHR5NWMralZLKy9PVWlJaVVSU1JsSlRFb24yUFdYWnh2OERBUUhhMGxFQnl1VHpITjRVai9WU20rR3VLWnE1Um5WeW1NaFQxTlR6bDhqSVY4QVBnRndFUkVSRTlNbHF0Rm5LNW5BSC9ZK2JoNFFHNVhBNnRWc3MwLzFLRzVTMkppSWlJaUtoVXNGcXQwR3ExOENtQ2FaNi8vdm9ydnZqaUN5UW5KK2Q5Y0M0aUlpS2Nybkg5K25XRWgyZE5sMHhKU1VGNmVycmIxOU5xdFc3OUw5dlpzMmVSbXBxYTczWW5KaWJpazA4K3lkYzUzdDdlME9sMHNPV3hmRGFWTEJ6cEp5SWlJaUtpVXNGZ01FQ2xVaFY2YWI1ejU4N2hoeDkrUUt0V3JhQlFLQnlDNkd5ZW5wNlF5WnpESlZFVUhZTGVZOGVPWWVEQWdRN1Y3YTFXSzJKall3RUFTNVlzd2FsVHB6QjY5R2cwYk5nUUFOQzFhMWVYN2VyZXZUdCsvZlZYdDRMcXlNaElpS0tJOWV2WDQ4YU5HL2p5eXk4aGw4dngvdnZ2dXp4KzhlTEZxRml4SW1iTm1vVVBQL3dRUnFNUkZ5OWV6UE0rRDVKS3BWQXFsZERyOWZEeThzclh1VlI4R1BRVEVSRVJFVkdwWURBWW9GYXJDM1dOR3pkdVlOS2tTYkJZTERoNDhDQU9IanpvOHJnUFAvd1FyN3p5aXRQMjdkdTNZK0hDaFU3SFBtang0c1d3V3JNS1c0OFlNUUp6NTg3RjJMRmpNWGp3WUhUdjNoMkxGeTkyT1A3Q2hRdVlPM2N1R2pkdWpKNDllMElVLzFkMmJlZk9uZGkxYXhmbXpwM3IxQlpCRUJBZUhvNUpreWJoczg4K3c1QWhRK3ozZjFCMlI0RE5ac09CQXdjd2FOQWdsOC9aSFFxRkF1bnA2UXo2U3hFRy9VUkVSRVJFVk9KWnJWYUlvbGlvdWZ4WHIxNUZlSGc0YXRXcWhVOC8vZFFwWThCb05HTDgrUEhRNlhSbzBhS0Z5MnQwNnRRSmJkcTBzZi9kdDI5ZnpKdzVFOEhCd2ZadEZvc0ZKcFBKM3Q3UFB2c01LcFhLUGkwaEpDUUVkKy9laGRGb1JNV0tGVEY1OG1TOC9QTExMdTk1Nzk0OWhJYUdJakF3MEdWNzVISTV3c1BEc1g3OWV0U29VY04rZmIxZWoram9hSWUyRmdVUER3K0lvZ2lyMVFxcFZGcWsxNlpIZzBFL0VSRVJFUkdWZUFhREFYSzV2TURueDhURVlOcTBhYWhhdFNyR2p4OFBwZEo1aWVTWk0yZmkzcjE3bUQ1OU9zcVhMKyswWDZ2VjR2NzkrMDdiOVhvOU1qTXo3WC9yZERvQXdMVnIxK3h0N3Q2OU93QWdMaTRPSVNFaFdMTm1EVTZjT0lFbVRacEFKcFBoM1hmZnRaOGZGeGRuZjN6cDBpWFVxRkhEWVZ2RmloVWhrOGtnaWlJc0Znc1VDZ1VHRGh6b2NFeFNVaEttVFp1R3lNaEl0MThqZDhubGNoZ01CbzcybHhJTStvbUlpSWlJcU1TeldDd0ZYaU0rS2lvS2MrYk13ZE5QUDQzMzMzOGZTVWxKVHNmczM3OGZ2Ly8rTy9yMTZ3ZHZiMitIQURva0pNUit6SGZmZmVkMDdvUUpFMXplZDlpd1lTNjNSMFpHWXRpd1laZzBhUktpb3FJd2JkbzBodzZOaCtmbDM3aHhBMUZSVWZhL0Z5OWVqSkNRRUt4Y3VSSi8vLzAzd3NQRG9kRm9jbmtGaXBaY0xvZlJhSHhzOTZQQ1lkQlBSRVJFUkVSMnQyN2R3dFdyVjVHY25BeUx4VkxjemJGcjFLZ1JCRUZBclZxMThuMXVXRmdZK3ZidGk5RFFVSHo4OGNlNUhydHExU3FzV3JYS1lWdjJhSG5YcmwwZGl2QXRYTGdRS3BVS0F3Y09kRGcrTlRVVmZmcjB3VTgvL1lSeTVaeVhaczd1VUJnNGNDRGk0K054N2RvMUJBUUVBQUFxVktnQTRIK0JmWGJCUFZkRkFEdDA2SUI5Ky9aaHhJZ1JpSWlJS0hTQlEzZEpKQkpXOEM5RkdQUVRFUkVSRVJHTVJpTk9uanlKK1BoNHFOVnFCQWNIdzl2Ykc0SWdGSGZUQUdRdEYrZXFtcjQ3TkJvTmV2ZnVqZVBIandNQVZxeFk0VEJIUGpNekV5a3BLZllSL1d5UmtaRk9JL3ZaV1FMSnljbllzV01IWG4vOWRhZk1BYlZhRFVFUWtKYVdaZy82OSszYmh4WXRXc0RiMjl0cEpIL0praVZZc21RSkFHRFdyRmtPK3hJVEV6Rm16QmlYYWZxVktsWEN6Smt6TVdiTUdPemZ2eDh2dlBDQzI2OUpZVWlsVW51aFFpcjVHUFFURVJFUkVUM2hiRFliRGg0OENKMU9oMWF0V3FGeTVjckYzU1FuaVltSkxrZk5pOExldlh2eC9mZmZ1elgvZmNDQUFRNS9yMXUzRHV2V3JYUFl0bkRoUXZqNyt5TWhJUUUxYTliRTJiTm5NWHYyYkl3ZlB4NnRXN2UyM3ljbEpRVjkrL2JGeG8wYmNlellNY3laTXdlVktsWEtWOXZMbHkrUGVmUG13Y2ZIQi9IeDhmYnROcHZ0a1hYWWNLUy9kR0hRVDBSRVJFVDBoTHR3NFFKU1UxUHg0b3N2T3F3M1Q4NGlJeU54NE1BQnpKczNEOTk5OXgyc1ZpdmVmLzk5cHc2RDRPQmd4TWZIUXhSRkxGdTJESFhxMUVIcjFxMXp2TzdaczJkUnQyNWQrUHI2T214M0ozajM4ZkZ4T3NaZ01CUzRCZ0tWTFF6NmlZaUlpSWllWUVhakViR3hzYWhkdTNhSkR2aXpSNWNmeFRKeG9paTZQU29lSHgrUCtmUG40L1hYWDRkY0xzZWRPM2NBd0NIRlB5QWdBS0dob2JoeTVRcTJiZHVHUzVjdVlkNjhlYmxlTnk0dURpKysrS0xUOXZUMGRDZ1VpbHpQWGJCZ0FSUUtCVHAzN216ZmxwU1U1TlNCVUZSc050dGpxeDlBaGNlZ240aUlpSWpvQ1hiMzdsMklvb2lnb0tEaWJrcXVzdWVSUDRxZ1g2dlZRcVZTdVhYc3VYUG5vTmZyc1dMRkNxeFlzY0srL2NHMC84MmJOK1BwcDUvR3dvVUxjZUxFQ2ZUczJSTTFhOWJNOWJxelpzMXltVEovN2RvMWgvb0RycHc5ZTlicCtwY3ZYMFp3Y0xBN1R5bmZIdFg3UUk4R2czNGlJaUlpb2llWVZxc0ZnRWMyS2x4VUh1VTg4b3NYTHdJQWpoOC9qbWJObXVVNjZ0KzVjMmVIRWZXNHVEaVg2ZjMxNjllSFZxdEY3ZHExMGE5ZlB3QkFRa0pDcmgwc3JrYlBvNktpY3Uwd1NFdExRMXhjSEhyMjdJbktsU3RqOCtiTkVFVVJodzRkZ28rUER3d0dBelp2M2d5RlFnR3oyWnp6aTVBUEhPa3ZYZmhPRVJFUkVSRVJQRHc4aXJzSnVaTEpaRENaVElXNlJ1WEtsZEcvZjM5NGVYblp0MFZIUitQa3laUHc5dmJHeElrVE1XVElFT3pmdngraUtLSkJnd1pPUy94WkxCYWtwNmZqN3QyN3VIcjFLaTVkdWdRZ2E2Ny82dFdyc1dEQkFtaTFXdno0NDQvMmRtZXZPbkQ0OEdGOCt1bW5lYmJ6dmZmZWcwYWp3Ylp0MjNENThtVWNQbndZTzNic2NOaVg3ZlRwMHhCRkVZMGJONFlnQ0ZBcWxkaTZkU3NTRXhPaDErdnh4UmRmd0dLeFFCQUV5T1Z5UkVaRzJwY0ZMQ2lUeVZUZ2xSVG84ZU03UlVSRVJFUkVKWjVDb1VCS1NrcWhyaEVjSEl6ZXZYc0RBTzdmdjQrTkd6ZGkrL2J0ZU9xcHB6QjkrblJjdTNZTksxZXV4SXdaTTdCbXpScjA2OWNQblRwMXNwOXZNQmp3NXB0dndtUXl3ZFBURXo0K1BwREw1UUNBdi8vK0c5N2UzbEFxbFZpd1lBR09IeitPdm4zN1l2WHExZGk2ZFN1NmQrK095NWN2bzNyMTZubTJzM3YzN3Rpd1lRTldyRmlCamgwN29sR2pSdmptbTI4UUV4T0RUejc1eEtuVElqZzQyRDRGNFBEaHcxaTZkQ242OSsrUGwxNTZDWjkvL2psR2p4Nk5xVk9ud3QvZnYxQ3ZYemFUeWVUUThVQWxHNE4rSWlJaUlpSXE4YVJTS1FSQmdObHNMbkJXUW5KeU1rNmVQSWtqUjQ0Z09qb2FBTkN0V3pjTUhEZ1FjcmtjZGVyVXdiUnAweEFURTRPbFM1ZmlxNisrUXMyYU5mSHV1KytpWWNPR1VDZ1VXTEZpQlpSS3BiME4yZW45WThlT1JVWkdCcjcrK212RXhzWmkwcVJKcUYrL1BoSVRFL0g5OTkvanpKa3pPSEhpQlByMDZZUFUxRlFvbFVxY1BYc1dnaURZcnlXS0lrNmNPSUVWSzFiZyt2WHJlUFBOTjlHdlh6OElnb0RRMEZCTW5qd1pIMy84TWNhUEg0L1EwRkNJb29qang0K2pkZXZXc0Znc1dMZHVIZGF1WFl0dTNicmg5ZGRmQndCTW5Ub1ZvMGFOd3VqUm96Rno1a3pjdlhzWEtwVUtSNDhlaFZLcHpQZHJhRGFiSVFnQzUvU1hJZ3o2aVlpSWlJaW9WRkFvRkRBWURQa08rcTljdVlLcFU2Y2lJU0VCQUJBVUZJU2VQWHVpYTlldUxvdmtoWVdGNGR0dnY4WHUzYnZ4MDA4L1ljeVlNUmcvZmp4YXQyNE50VnFkNDMza2NqbktseStQUVlNRzJVZjBodzhmRGo4L1AwUkdScUp5NWNybzBxVUxCZzhlalBUMGRBQlpOUUxrY2psRVVjU1hYMzZKRXlkT0lDd3NEUFBuejBlTkdqWHMxNjVldlRybXpwMkxTWk1tNFljZmZzRFVxVk9Sa3BJQ1gxOWZOR3JVQ0QvODhBUDI3Tm1Eb1VPSG9tdlhydmJ6L1AzOU1YbnlaRnkvZmgxeXVSeWpSbzJDS0lydzhQQkEvLzc5OC9VNkFsblpEbm10SmtBbGkyQXltY1RpYmtSK2RlblJ4LzU0Ny9hTnhkZ1NJaW9KWG55NWwvM3hieit2S2NhV0VGRkJ4TWJHNHR5NWMralZxMWZlQnhOUmtTdE4vd1p0Tmh1U2twSVFFQkNRNzVIbVpjdVdvVnk1Y21qVXFCR3FWS25pOW5sYXJSYTdkKy9HcTYrKzZyTEFueWlLTUJnTStSbzFUMDVPaHNWaWdWS3BkT2hFU0VwS1FscGFta093L3pDVHlRU0x4ZUt3Mm9ETlpvTmVyNGRPcDBPNWN1Vnl2YmNvaXZicSsrNHVVNWpOYXJVaU9Ua1pnWUdCTE9SWHdzamw4aHpmekZJNTBxOVVLS0EzR0FBQU9yMGVxZ0trcFJCUjJhRFQ2KzJQbGV4MUppSWlLdE1rRWdsVUtoVXlNelB6dmRyQTIyKy9YYUI3ZW5sNW9VZVBIam51enk2ZWx4OEJBUUV1dHdjR0J1YTVQSjljTHJmWEVjZ21rVWpnNWVYbE1OYy9KNElnRkxnSVgyWm1KbFFxRlFQK1VxWlV2bHNCQWY4ckduSGpSbHd4dG9TSWl0dURud0VQZmpZUUVSRlIyZVRsNVFXVHlWUmt5OCtSZTh4bU0wd21rMXNkQzFTeWxNcWd2MzdkMnZiSHYrMzV2UmhiUWtURjdjSFBnUHAxNnhSalM0aUlpT2h4RUFRQmFyVWFxYW1wc05sc3hkMmNKNExOWmtOcWFpclVhblcrcHdSUThTdVZRWC9iMWkzdGozL2J2UTkvbno1YmpLMGhvdUx5OStteitHMzNQdnZmYlZ1M0tNYldFQkVSMGVQaTZla0psVXFGMU5SVWlHS3BLMUZXcW9paWFGOXR3TlBUczdpYlF3VlFLb1Arc0ViMTdhUDlvaWppcTFuZk1QQW5lc0w4ZmZvc3ZwcjFqZjJMdmtHOU9naHJWTCtZVzBWRVJFU1BpNWVYRnlRU0NkTFQweG40UHlLaUtDSTlQUjBTaVFUZTN0N0YzUndxb0ZJWjlBdUNnQkZEMzRQM3YvTkprdStuNExOeEVaano3V0tjdjNESm9iQVhFWlVkT3IwZTV5OWN3cHh2RitPemNSRkl2cDhDQVBEeDlzTEhRd1l6M1l5SWlPZ0o0K3ZyQzFFVWtaS1N3bFQvSW1hejJaQ1NrZ0pSRlBOZE5KRktsbEpadlI4QUtnVUg0Y3V4SXpGcDJteGthclVRUlJHUnUvWWljdGZlNG00YUVUMUdQdDVlbVBERlNGUUtEaXJ1cGhBUkVkRmpKZ2dDL1B6OGtKbVppZVRrWlBqNStjSER3Nk80bTFYcW1jMW1lMG8vUi9oTHYxSTUwcCt0ZnQzYW1QZjFaSWZDZmtUMDVLaGZ0emJtenVCbkFCRVIwWlBPMjl2Ylh0d3ZMUzBOVnF1MXVKdFVLbG10VnFTbHBkbUw5akhnTHh0SzdVaC90a3JCUWZoNlNqaGlUcDNGd1NOLzRtenNlU1FucDBCdk1CUjMwNGlvaUNrVkNnUUVhRkMvYmgyMGJkMENZWTNxTTZXZmlJaUlBR1FWOXdzTURJUldxMFZ5Y2pLVVNpVVVDZ1ZIL3QxZ05wdGhNQmlnMSt1aFVxa1FHQmpJMzFobFNLa1Arb0dzdEo0bWpSdWdTZU1HeGQwVUtnWWJOMjVFdlhyMVVMZHUzZUp1Q2hFUkVSRVZJMEVRNE8zdERaVktCYjFlYnkveUo1ZkxJWmZMSVpGSUlKVktJWkZJbnNpZ1ZoUkYyR3cyV0sxZ1RYcHNBQUFnQUVsRVFWUlcyR3cybUV3bW1Fd21DSUlBaFVLQndNQkFTQ1NsT2htY1hDZ1RRVDhSRVJFUkVWRTJpVVFDTHk4dmVIbDV3V3Exd21Bd3dHZzBPZ1M4VDJMRmYwRVFIRG8rWkRJWk5Cb05wRkpwY1RlTkhpRUcvVVJFUkVSRVZHWkpwVko0L2J2cUY5R1RpTGtiUkVSRVJFUkVSR1VVZzM0aUlpSWlJaUtpTW9wQlB4RVJFUkVSRVZFWnhhQ2ZpSWlJaUlpSXFJeGkwRTlFUkVSRVJFUlVSakhvSnlJaUlpSWlJaXFqR1BRVEVSRVJFUkVSbFZFTStvbUlpSWlJaUlqS0tBYjlSRVJFUkVSRVJHVVVnMzRpSWlJaUlpS2lNb3BCUHhFUkVSRVJFVkVaeGFDZmlJaUlpSWlJcUl4aTBFOUVSRVJFUkVSVVJqSG9KeUlpSWlJaUlpcWpHUFFURVJFUkVSRVJsVkVNK29tSWlJaUlpSWpLS0FiOVJFUkVSRVJFUkdVVWczNGlJaUlpSWlLaU1vcEJQeEVSRVJFUkVWRVp4YUNmaUlpSWlJaUlxSXhpMEU5RVJFUkVSRVJVUmpIb0p5SWlJaUlpSWlxakdQUVRFUkVSRVJFUmxWRU0rb21JaUlpSWlJaktLQWI5UkVSRVJFUkVSR1VVZzM0aUlpSWlJaUtpTW9wQlB4RVJFUkVSRVZFWnhhQ2ZpSWlJaUlpSXFJeGkwRTlFUkVSRVJFUlVSakhvSnlJaUlpSWlJaXFqR1BRVEVSRVJFUkVSbFZFTStvbUlpSWlJaUlqS0tBYjlSRVJFUkVSRVJHVVVnMzRpSWlJaUlpS2lNb3BCUHhFUkVSRVJFVkVaSlN2dUJoQVJFUUdBMld5R3lXU0MxV3FGeFdLQjFXb0ZBSWlpQ0ZFVWk3bDFKWU1nQ0JBRUFRQWdsVW9oazhrZ2xVb2hsOHZoNGVGUnpLMGpJaUtpa29oQlB4RVJGUXRSRkdFeW1hRFg2MkV5bVJ5Q1Y0VkNBYWxVYWc5eXN3UGRKMTEyQjRnb2lyQmFyZllPa3ZUMGRGaXRWc2psY2lpVlNzamxjcjVtUkVSRUJJQkJQeEVSUFdZMm13MTZ2UjQ2blE0eW1Rd0toUUpxdFJvU0NXZWM1ZVhoa2Y0SDJXdzJHSTFHNkhRNnBLZW5RNlZTUWFsVThuVWxJaUo2d2pIb0p5S2l4MElVUldpMVd1aDBPbmg2ZXNMZjM5OHBjS1dDazBna1VDcVZVQ3FWc0ZxdHlNek1SRkpTRWxRcUZieTh2RGp5VDBSRTlJUmkwRTlFUkkrYzBXaEVlbm82WkRJWk5Cb041NTgvWWxLcEZMNit2akNiemZiZ1g2MVd3OVBUczdpYlJrUkVSSThaZzM0aUlucWtNak16WVRBWUdIUVdBdzhQRDJnMEdoaU5SbVJrWk1Cc05zUGIyN3U0bTBWRVJFU1BFU2Y2RVJIUkl5R0tJbEpUVTJFMm0rSHY3OCtBdnhobFQ2Y3dtODFJVFUzbGFnaEVSRVJQRUFiOVJFUlU1S3hXSys3ZnZ3K0pSQUkvUHo4V2t5c0JIbnd2N3QrL2IxOFNrWWlJaU1vMi9nb2pJcUlpbFIzd0s1VktxTlZxRnBBclFRUkJnRnF0aGxLcFpPQlBSRVQwaE9DY2ZpSWlLakxaS2YxZVhsNVFxVlRGM1J6S1FmWjdrNXFhQ245L2YzYk1FRkdaWnJWYVlUQVlZTEZZWUxQWllMVmFZYlBabnNpcFRvSWdRQ0tSUUNxVlFpS1IySmZPNVdvNlpSdURmaUlpS2pKcGFXbnc4UEJnd0Y4S3FGUXFXQ3dXcEtXbHdjL1ByN2liUTBSVXBHdzJHL1I2UFF3R0EwUlJoRnd1aDZlbnAwUEEreVIyZUlxaTZORHhZVEtaa0pLU0FrRVFvRkFvb0ZRcU9TV3ZER0xRVDBSRVJTSXpNeE9pS0VLdFZoZDNVOGhOUGo0K1NFMU5SV1ptSnF2NkUxR1pJSW9pdEZvdGREcWRmWm9abDRuOUgwRVFJSlZLN1NQN0NvVUNBR0EybTJFd0dKQ1VsQVNWU2dVdkw2OG5zbE9rckdJM0RoRVJGWnJSYUlUQllJQ3ZyMjl4TjRYeVFSQUUrUHI2d21Bd3dHZzBGbmR6aUlnS3hXZzBJaWtwQ1ZhckZRRUJBZkR4OFdIQTd5WVBEdy80K1BnZ0lDQUFWcXNWU1VsSi9GNG9ReGowRXhGUm9ZaWlpUFQwZFBqNCtEQWxzQlNTU0NUdzhmRkJlbnI2RXptL2xZaktCcTFXaS9UMGRQajUrY0hYMTVkejFBdElLcFhDMTljWGZuNStTRTlQUjJabVpuRTNpWW9BZjUwUkVWR2hhTFZheUdReWVIcDZGbmRUcUlBOFBUMGhrOG1nMVdxTHV5bEVSUG1TWFVEV2FEUWlJQ0NBSS90RnhNUERBd0VCQVRDWlRFaE5UV1duY0NuSG9KK0lpQXJNWnJOQnA5TnhQbmdaNE8zdERaMU9CNXZOVnR4TklTSnlXMXBhR2dSQmdFYWpZYlpaRVpOSUpOQm9OQkFFQVdscGFjWGRIQ29FL3N1Z1VrOGlrWEN0YWFKaW90ZnI0ZW5weVpHVk1zRER3d055dVJ4NnZiNjRtMEpFNUJhdFZtc3ZJTXVpYzQrR0lBaFFxOVd3Mld4TTlTL0ZHUFJUcWFkUUtHQXdHSXE3R1VSUEhGRVVPY3BmeHZqNCtFQ24wekdOazRoS1BLUFJDSjFPQjE5Zlh3YjhqNWdnQ1BEejg0TmVyMmR4djFLS1FUK1ZlaXFWQ2pxZHJyaWJRZlRFTVpsTWtNbGtqNzFZMHZYcjEzSGh3b1ZDQjZZblRwekEyclZyQzN6K3JWdTNNSC8rZkNRbkp4ZXFIU1dKVkNxRlRDYUR5V1FxN3FZUUVlVW91NENzbjU4ZlUvb2ZFNGxFWWkvdXg0N2gwa2RXM0EwZ0txeHk1Y3JoNHNXTHNGZ3NrTW40bnpUUjQ2TFg2KzNyK3o1T00yYk13TTJiTjdGdDI3WkMvWnMvZXZRb2Z2LzlkL1R1M2J0QTV5Y21KbUxYcmwwd204MFlOV3FVMC83bzZHaWNPM2ZPNWJsK2ZuN28xcTJiL2U5ZHUzWmgvdno1QldwSHRvOC8vaGlkTzNjdTFEV0FyT3lwN0drYlJFUWxrVmFyaFZ3dUwxTlR5N1JhcmIyb2FrbVZQUTFNcTlVeXk2K1VLYm4vVlJHNXFWS2xTamgvL2p6dTNyMkx5cFVyRjNkemlKNFlKcE1KYXJXNjBOZXhXQ3hZczJaTnJzZTg4c29yMEdnMEFGQmtJd3daR1JtRit0RVNGaGFHbWpWcjRzQ0JBM2ovL2ZmaDQrUGpzRDhtSmdaYnRteHhlVzdWcWxVZGd2NXNpeGN2dGovKzg4OC9zV3paTW9kdDhmSHhtRHg1TXI3ODhrc0VCd2ZidDcvLy92c0ZmaDRQOC9UMDVMeE5JaXF4ckZZcnRGb3R5cFVybCs5em82T2pFUmdZaUtwVnF6cHNYN3AwS1pSS0pmcjA2ZVBXZFM1Y3VJQWRPM1pnNk5DaFJkYjUzYXRYTDN6MDBVZm8ycldydy9hb3FDak1talVMUC8vOE04eG1Nenc4UE56dWxCVkZFWFBuenNYYmI3OE5QeisvSW1tbnQ3YzNrcE9Ub1ZLcG1HVlJpakRvcDFKUG85RkFvOUhnL1BuenFGU3BFdWQxRVQwR1pyTVpVcW0wU0w3d3pXWXoxcTFibCtzeGJkcTBjUXI2ODVwV3NIbno1bHozWDdwMHlhM2p2THk4OE5KTEx3RUE5dXpaNDdBdktDZ0lnWUdCT0hic21NUDJCMGVmSWlNakhmYU5HemN1eHlySUlTRWg5c2VYTDE5MjJtWTJtKzMzZlhCN1VaSklKSkJJSlBZZmwwUkVKWW5CWUNod3dMbDM3MTRjUG53WWZmdjJSYTlldlNDUlNHQ3hXTEJ2M3o1MDZkSUZjWEZ4T1o0cmxVcnRuYTBHZ3dFSER4N0UxYXRYRVJFUkFiMWVuNi9PMTRDQUFLeGN1ZEt0WTdPTFZRdUNnRm16WmlFcEtRa1RKa3hBK2ZMbDh6elhaREpoNzk2OTZOKy92OXR0eTR0VUtvVlNxWVJlcjRlWGwxZVJYWmNlTFFiOVZDWTBiTmdRKy9mdng0MGJOeEFhR2xyY3pTRXE4MHdtRStSeWVaRmNTNmxVT2dYR3ViSFpiQkFFSWM4T3ZxVkxsN3AxdmJ5T0sxKyt2RDNvbnp0M3JzdGpIZzc2dmJ5OFhLYmFYNzkrSFRFeE1UbU9KajM0Zy9QKy9mdE8yeElTRWdBQWQrL2VmYVFqTEhLNUhDYVRpVUUvRVpVNEJvT2h3RmxtbjMvK09iWnQyNFlsUzViQXk4c0xMNy84TWc0ZVBJalUxRlNzWGJzMjF6b3ZHbzBHcTFldkJnQTBidHdZNGVIaG1EUnBFc0xEd3pGMjdGZ0FqdGxhQUxCdDJ6WkVSMGRqMHFSSkR0dXpVL2p2M2J1WFo4WkM5aktxRW9rRUgzendBY2FQSDQ4UkkwWmd5cFFwcUY2OU9tdzJHMjdkdXVYeTNLU2tKQUJabVcyNUZiMnVWS2xTdnI1VEZBb0YwdFBUR2ZTWElnejZxVXdvWDc0OHFsU3BncGlZR1BqNStSVlpDaE1SdVdhMVdoOXJRSmlkM3ZpZ2gxTWdzLzN5eXkrUXkrVzVkaVQ4OU5OUFdMOStQWlJLSlJvMWFvVHc4SEMzc29SMjdOaUIzYnQzSXpnNEdBMGFOSERZOTl0dnYwR3IxYUpidDI2UXkrVllzbVNKMC9tYk5tMkNWQ3BGbHk1ZFhGN2YxVWlScTIwUC80RDA4UEFvMGs0QW1VeG16eW9nSWlvcHJGWXJSRkVzMVBkUHQyN2QwS2hSSTRTRWhNQmtNbUhseXBYbzE2K2Z2VE4yelpvMStQbm5uN0YyN1ZySVpESllMQllNSGp3WTllclZjN2hPMDZaTk1YTGtTSWRVKzRjenNHN2R1b1UyYmRxNHpNemF2WHMzRmk5ZWpPWExsK2ZhaVdFMm15RUlBbVF5R1lLQ2dqQnIxaXpNbXpmUC9sczNNek16enl5RGp6NzZLTmY5cTFldnRtZlR1Y1BEd3dPaUtNSnF0VDcyWXI1VU1BejZxY3hvMnJRcDB0UFRjZWpRSWJScDA0YUJQOUVqWkxGWUhtc1J2eXBWcXFCNzkrNEFzbjRvbWMxbS9PYy8vM0U0WnYvKy9VaE5UYzJ6Q0ZKc2JDdzJiOTZNMXExYm8wT0hEcGc4ZVRJV0xseUlJVU9HNU5rT3E5V0tIVHQySURrNUdRc1dMTEIvem1pMVdpeGZ2aHdCQVFGNDlkVlhYWjU3OSs1ZEhEaHdBRzNidGtWQVFJRER2cFl0VzZKcTFhcW9YYnUydy9ibzZHaE1uejRkMzM3N0xZS0NnbHhlMTJheklTa3B5YTFVVDNkSnBWSXVoVXBFSlk3QllDaVNMTE9Ra0JDc1hic1dTcVVTQm9QQi92MWlNcG5zMDdpU2s1TlJvVUlGSERwMENQZnUzWE9ab2ZYODg4OERjTXpJc2xnc3VIUG5EbXcyRzJKalk5RzVjMmVuYVFNaElTRm8wNllOdnYvK2UyellzQUh2dnZ0dWptMDFHbzBPblJ4K2ZuNllPSEdpL1crMVd1MnlrMXNVUll3YU5RcTNiOTlHaFFvVjhQWFhYeGRaaGg2UWxSRm1NQmc0Mmw5S01PaW5Na01tazZGdDI3WTRkT2dRZnYvOWQ0U0ZoYUZxMWFxYzQwLzBDRHp1M3YyYU5XdWlaczJhQUlDREJ3OUNKcE01ald5Y09uVUthV2xwdVk1NG56bHpCaEVSRWZEMTljWFFvVU9oMFdqdzFsdHY0Y2NmZjBSR1JnWkdqQmlSYTRFa21VeUdrU05IWXRpd1lmanV1Kzh3ZnZ4NEFGbVpBM3E5SGlOR2pNaXgwMkhEaGcyd1dxM28yYk9uMHo1ZlgxK2twNmM3L1RCTVNFaUFWcXZGN2R1M25VYmVRMEpDY09yVUtTeGV2Qmhtc3hrTEZ5NHNzcXJQVXFrVUZvdWxTSzVGUktYUHJWdTNjUFhxVlNRbko1ZW96NEk2ZGVwQXFWUVdxb2hzWm1ZbXBrK2ZqdE9uVDJQS2xDbVlNMmNPdkx5OFlEYWJNWFBtVEtTbnArUHBwNS9HMkxGak1YSGlSTFJyMXc3VnFsV3p6K2ZYNi9WWXNHQUJPbmZ1N0pUeEJRQjM3dHh4K0g2YU1XT0cwekdSa1pGUXFWVG8xS2tUZHU3Y2liNTkrOXIzNVpURjVtcjc0c1dMYzZ6dnNuSGpSbHk1Y2dVTEZ5N0VsQ2xUTUhYcVZJd2JONjdJQW4rNVhBNmowVmdrMTZKSGowRS9sU2tLaFFMdDJyVkRkSFEwL3ZyckwxeStmQmwxNnRSQlVGQlFpVjRDaGFnMEtxb090VDU5K2lBMU5UWFA0N0pITW94R284c3NBNHZGa21QS3A5bHN4dnIxNjdGKy9YcFlyVmEwYjkvZVBrci8rdXV2UXlLUllQbnk1Ymg4K1RJKyt1Z2pORzdjMk9rYVY2NWNRVVpHQmdDZ1JZc1dDQTBOUlV4TUROTFMwckJqeHc0MGI5NGNPcDBPTVRFeFR1ZmV2WHNYZS9mdVJkMjZkVkc5ZW5XWGJjd3RQVE83YytGQkxWdTJ4TEZqeDZCUUtOQytmWHZvZExvaVdVMEJLTHIzbG9oS0Y2UFJpSk1uVHlJK1BoNXF0UnJCd2NIdzl2WXVNWjhKYXJXNlVFSHIrZlBuTVdQR0RKak5abnoxMVZmMmxQM282R2dzWGJvVUNRa0pHRGR1SE9yVnE0Y3BVNlpnMkxCaGVPMjExK3laQUVCV3RvRmVyOGZubjMrT1o1OTlGdSs5OTU3TGU3a2FmWStMaTNQNHJPL1NwUXUyYjkrT2l4Y3YycmM5WEJkZzdkcTErT09QUHpCanhneW5MTmFLRlNzNjNVTVVSYXhidHc0clY2N0U0TUdERVJ3Y2pFbVRKbUgwNk5FWVBYbzBQdi84YzVmbjVaZEVJckhYRzZDU2oxRVFsVGt5bVF3dFdyUkF0V3JWY1ByMGFSdzllaFFTaVFTQmdZRlFxVlJRS0JTY2YwUlVTQUVCQVVYMkk3QmJ0MjdRNi9VQXNrYmlMMXk0Z0U2ZE9zSFgxOWZwV0ZFVW9kUHA0Ty92NzdUUFZkQnZNcGtRRlJXRmRldldJVEV4RVdGaFlYanFxYWV3WWNNRzNMeDVFNTk5OWhuOC9mM1JzMmRQaElhR1lzNmNPUmc3ZGl6Q3dzTHdmLy8zZjJqU3BJbjllZjd3d3c4NGMrYU0vZHFIRHg5MnVOZWZmLzZKUC8vODAvNzMvLzNmLzlrZmUzaDRvR2JObW9pTmpjWDY5ZXZ4eGh0dk9MWGYxUS9FNDhlUFkrTEVpVml5WkFtQ2c0Tng2OVl0ckY2OUd2djM3OGVkTzNmd3dRY2ZvRU9IRGtXZVhpa0lRcEV0alVoRXBjZkJnd2VoMCtuUXFsV3JFcmtNY2xKU1VyN21uajhvS2lvS2MrZk9SYzJhTlRGKy9IZ0VCQVJnNjlhdDJMRmpCK0xqNDlHaVJRdUVoNGZiQStLSWlBajgvUFBQV0xObURUWnUzSWdtVFpyZ2pUZmVRSjA2ZFJBZUhvNkRCdzlpN2RxMUR0WDFINVRUaVAyRFFrSkNzR3JWS29jTzI0ZEg3blU2SFlDczRxNnVNZ3NlZE9QR0RmejN2Ly9GbVRObjRPWGxoZGpZV0hUcDBnWGx5cFhEckZtekVCRVJnU0ZEaHFCbno1N28wYU1IVkNwVjNpOWNEcVJTcWYyNVU4bkhvSi9LclBMbHkrUEZGMTlFU2tvS2J0KytqY1RFUk55N2R3OTZ2WjQ5azBTRjlOeHp6eFZaMFAvbW0yL2FIdzhmUGh4QlFVSDQrT09QWFY0L0xTME5vaWk2SE5GK2NJbTVHemR1WU5ldVhZaUtpa0o2ZWpvMEdnMCsrZVFUdlBqaWl4QUVBWFhxMU1HTUdUTXdkT2hRTEZpd0FQNysvbmptbVdld2FORWlyRnk1RWp0MzdrUk1UQXdDQWdMUW9rVUw5TzdkRzJQSGpzMVhjYnRmZnZuRi9qZ2dJQUF6WnN6QTlPblQ4ZE5QUDhIUHp3K2RPM2VHMVdyRks2KzhrdWUxWE0zM3ZISGpCaFl0V29SRml4WTViTS9QU2dnNUVRUUJwMDZkY2lzRGc0aktqdFRVVkx6NDRvc2x0aTZTeldZcmNOSFNCZzBhb0V1WExoZzBhQkNTa3BLZzAra2drVWhRb1VJRjlPL2ZINkdob2JCWUxBN1RySm8xYTRhNmRldmk3Tm16aUltSmNRakkyN1p0aTdadDJ3SUFybDI3NXRUcHZIejVjcWMyM0xsengxN3BQNXRhcmNidDI3ZHpiUGZWcTFjaENBS09IajFxcnlId3NMTm56K0xYWDMvRm9VT0hvRmFyTVdyVUtEUnAwZ1JqeDQ3Rlo1OTlob2tUSnlJZ0lBQ3paOC9HNnRXcnNYNzllbXpac2dVdnZQQUMyclp0aTNyMTZ1VTdJNVlqL2FVTGczNHE4elFhRFRRYWpWUFZWU0lxdU1URVJJaWlXS1Fwbjlldlg4ZVZLMWZ3emp2djJFZWE5WHE5dzBqRW5UdDNBQUFWS2xSd090OWlzZGpUUHBPU2t2RExMNzhnS0NnSXZYdjNScGN1WFJ4U1FwczNiNDQ1YytiZytQSGpEbGtEYXJVYVE0Y094V3V2dllhdFc3Y2lLaW9LQ1FrSjhQZjNML1J6OWZEd3dKZ3hZekJ5NUVoOC8vMzNhTjI2Tlh4OGZKeFNPUjkwL1BoeGJOMjZGVWxKU2FoVnF4YjY5Ky92OHJrWE5WRVVFUkFRVUtSRm4zS1RtSmo0V081RFJLNWxqOWpXcmwyN3hBYjhoVld1WERrTUdUSUVTVWxKVHRPcG9xT2pjejEzOWVyVlR2VllrcEtTNE92ckN3OFBEMlJtWmtLcFZEcnNkL1ZaYlRLWm5MWmxGMngxNWRhdFcwaE9Ua2I3OXUxeDVNZ1I2SFE2cDlINWJkdTJZZEdpUmZEeThzSWJiN3lCMTE1N3paNzlOWDM2ZEV5Yk5zMGVuTXRrTWd3Y09CQ2RPM2ZHaGcwYnNIZnZYdXpkdXhkejVzekpjZW9abFEwTStvbUlLTit5Zy9LaURQb2pJeU9oVUNqdzBrc3Z3V0t4WU9qUW9haFZxeFpHalJwbFArYlNwVXNBZ0dyVnFqbWQvK0RhelUyYk5zWE1tVE5SdDI1ZGV4dDFPaDJNUmlNMEdnM09uajJMclZ1M1lzU0lFUzdiRWhRVWhNR0RCK09kZDk2QnlXU3lYMlBGaWhWWXQyNWRycy9qelRmZnhJQUJBMXp1OC9Ed3dNQ0JBeEVlSG80alI0NmdjK2ZPVHFtY1dxMFdlL2Z1UldSa0pPTGk0aEFTRW9LeFk4ZmkyV2VmZld6emFrVlJSRWhJU0o3clJ4ZVYyTmhZbkR0MzdySGNpNGljWmRjcnlXbVZrSklpZTNTNUtLWnBUcDgrSFEwYk5nU1E5WmwzK1BCaFBQMzAwdzZmZXpFeE1SZzNicHpMODMvOTlWZWNQWHNXczJmUFJuSnlzdE9VdEx6UyswVlJ4SVlORzdCaXhRcTBhdFVLUjQ0Y2NUcm13SUVEOFBUMHhMdnZ2b3VqUjQ5aXo1NDlEdlVGQU9DbGwxNkNRcUhBYzg4OTUxVHY1c3laTTNqcnJiZWNQc3VEZ29Jd2ZQaHd2UFBPTzRpUGp5OVF3RitZckF0Ni9CajBFeEZSZ1JUbG5PL016RXpzMjdjUEhUdDJ0STlRMUtwVkMzLzg4UWY2OWV0bi95R2FQYWUrYnQyNlRtMHhtVXdPbGZmcjFhdUgzMzc3RFNhVENkMjdkOGV5WmNzUUdSbUp5TWhJNkhRNi9QWFhYeGd4WWdRaUlpSWNpaHFKb29qWnMyZkRiRFpqekpneEx1YzhmdkxKSnk2Zng5eTVjL044cnRsdHYzbnpwc005Ly83N2IremJ0dytIRHg5MnFJZ2NGeGVIYWRPbTVYck56WnMzTzQweUZRYm44eE05V2JLbkxybXFwVktTWk04akwrcmFUR2F6R2RPbVRjTVhYM3poZG1kbmJHeXN2ZE0yTGk3T3FjTms4ZUxGOWxWZFpzNmNDYlZhallTRUJFeVlNQUZBVmxYL0F3Y09vR2ZQbmhnMGFKRFRNclFXaXdXUmtaSDJaYWhmZU9FRmJOcTB5U2x6VFM2WG8xT25UbGkxYWhXYU5Xc0dEdzhQREI4K0hOOTg4dzB1WGJxRXJWdTNZdXpZc1dqZXZMbjluTGk0T015Wk13ZWZmUElKbm43NjZRSzlabzk3RlI4cUhBYjlSRVNVYjBYOXcydnIxcTB3bTgwT3hlOWVmZlZWUkVWRlllUEdqUmcyYkJnTUJnT2lvNlBoNStmbnRKNjl3V0NBS0lwT294eS8vUElMdkwyOW5VWkdtamR2am9pSUNFeWNPQkVqUjQ3RXZIbnpVTDU4ZVZ5NWNnVTFhdFNBdjc4L05tM2FoTURBUUF3ZVBOaXB2UjA3ZG5UNVBOd0orck1EZWc4UEQ5eS9meDlyMXF6QmtTTkhrSnFhQ29WQ0FhUFJpTTgvLzl5dGtaZERodzVoNWNxVmVSNlhYMWFybFN1ZUVEMkJjbG9CcGFSNFZQUEkwOUxTQUFBK1BqNXVIVyt4V0hENThtVjA3dHdaUUZZSFFKMDZkUUFBbFN0WHh0eTVjK0hsNVdXZlBoWWNIQXlwVklvYk4yNWc4K2JOQUxKV1lBa0xDN05mNDJGYnRtekIvZnYzN2RNS1hudnROZXpldlJ1clZxM0MyMisvN1hEczNidDNzV2JOR2xTdFdoV1ZLbFd5djBhREJnMUNhbW9xcGt5WmdrV0xGcUY4K2ZJNGN1UUlHalZxQkt2VmluSGp4bUhPbkRrRnl1cmlTSC9wd25lS2lJanlUU2FURlZuVjNpdFhybURUcGszbzBLR0RmUTZrVHFlRFFxRkFVRkFROXUzYmgvVDBkT3pkdXhkR285RmxFY0hzNnY4UGpuWmZ1M1lOY1hGeGVPNjU1MXpldDJIRGhwZzRjU0k2ZGVxRTh1WExBd0RDdzhNeGVmSmtEQm8wQ0MxYnRzVFBQLzljNk1KNGQrN2NRWHg4UExSYUxUSXlNckI2OVdvQVdaa01mbjUrdUhuekp1clZxNGNKRXlaZzh1VEpBTEk2VmR6OTM2UEFFUndpS29sa01wbkxlZkdGZGY3OGVRQlpGZkxkK1c2N2RPa1NUQ1lUNnRldmovVDBkSnc3ZDg1ZU95b3RMUTNUcGsyekIvZlpqaDgvanErKytncW5UcDBDQUxScjF5N0hnUC9hdFd0WXMyWU51blRwZ3FwVnF3TElXcDZ2VzdkdTJMeDVNLzc2NnkrSDR3OGNPQUNWU29VV0xWbzRYV3ZZc0dFSUR3OUhjSEF3VWxKU01IMzZkRVJIUjJQaXhJa1FCQUVUSmt5d3J4Q1FIeWFUaVozRHBRamZLU0lpeWplcFZBcUx4VklrMTVvN2R5Nk1SaU5Pbno2TmdRTUhJaTB0emVsSDNaWXRXL0Q3Nzc5RElwRTRqZG9ELzF2UzZNR2dmK2ZPblpCS3BUa0cvVUJXNEo4OXA5Tm9OQ0l0TFExK2ZuNFFCQUdqUm8zQzhPSERzV2pSSWxTdVhObCtYSDRkUDM3Y3FWaGZuVHAxMExKbFMwZ2tFbno5OWRmMjdSY3VYQUNBUE5QNUh6V0x4Y0tnbjRoS0hJVkNnWlNVbEVKZFE2VlNvVy9mdnZaTzVyaTRPUHo0NDQ4SUNBakF2SG56c0dqUklyUnMyUkxQUHZzc2dvT0QwYmR2WDZjc3N1elZYWUtDZ3JCdTNUb29GQW8wYXRRSVdxMFdreVpOZ3JlM053WU9IT2l3NHN1TEw3NkloSVFFeko0OUcvLzk3Mzl6SEYxUFNrcENSRVFFQWdNRDhjNDc3empzR3pCZ0FLS2pvekZ0MmpTTUh6OGVUWnMyaGNWaXdmYnQyOUcrZlh1WHhWZGxNaG1hTldzR0lLc3dJQUJVcVZJRi92NytHRDkrUEQ3NzdEUDg5dHR2ZU8yMTEvTDFPcHBNcGdJdm4waVBINE4rSWlMS043bGNqdlQwOUNLNVZyZHUzYkJyMXk0RUJnWWlJQ0FBQVFFQjhQZjNoMGFqZ1krUEQ1WXZYNDREQnc3ZzNyMTcrTTkvL3VNdy96NWJkckNjL1FNa3UwWkFxMWF0N051eTB4Qk5KcFBMSDBZWEwxNEVBSVNHaGdMSSttRTRidHc0TEZ5NDBKNEprQzBxS3NydDU5ZWtTUk4wNjlZTmVyMGVucDZlcUZHakJ0cTNiNTlyVUQxbnpoeW5LUXl1N05xMUMvUG56M2U3TGU0eW1Vd3VsMFVrSWlwT1Vxa1VnaUE0TE5HYVh5cVZDaDA3ZGtSc2JDeVdMVnVHSTBlT29HclZxb2lJaUlCTUpzT2hRNGZ3KysrL0l5SWlBaXFWQ3ExYnQ4YUZDeGZRcUZFaisvZElURXdNNnRhdGk4VEVSR3pjdUJFdnZmUVNKQklKeG84Zmp6dDM3bURPbkRtUVNDUzRkKzhlQU5pL2MvcjI3WXViTjI5aStmTGxHRDE2dEZQYjR1UGpzV25USnVoME9zeWFOY3VwVm90Y0xzZVhYMzZKa1NOSFlzS0VDZmpxcTY4Z2tVaVFrWkZoWC80MXV5N0RrU05ISEY0anM5bU1yVnUzd3N2THk1NDk4TlJUVCtHNzc3NXpLaWliRjdQWkRFRVEyRGxjaWpEb0p5S2lmUFB3OElEVmFpMlNPWDJkTzNmT01jVVJ5Qm9kbVRsekpzcVZLNGVCQXdjQ0FINzg4VWRjdjM0ZFhsNWVNQnFOT0hIaUJBRFlDeFdscHFhaVhyMTZlUG5sbCszWHFWeTVNb0NzaXMwUEwrRnBNQml3Wjg4ZUNJTGdVT3lvV3JWcURpUHgyV2JObXVYMjh3c0pDY0VISDN6Zzl2RkExaEoyMlFVTmMzUC8vdjE4WGRjZE5wc05OcHV0eE0vdEphSW5rMEtoZ01GZ3lQZG5WRXBLQ3NMRHczSG56aDNvOVhvSWdvQzZkZXRpK1BEaERoMnhYYnQyUmRldVhaR1FrSUM5ZS9kaTM3NTkyTE5uRDJyV3JHbnZaRFdiemFoWHJ4N3UzTGxqWHlwUEtwVmk2TkNoQUFCdmIyOTA2OVlOUUZiSDc0T2Y1NTkrK2lsU1UxTmR0bEVpa1VBUUJFeVpNZ1ZWcWxSeGVVeFFVQkMrL3ZwcmJOKytIUTBhTklBZ0NGaTdkcTA5R3lFZ0lBQ3Z2LzQ2dG16WmdqVnIxdGpQRXdRQmdZR0JHRDU4dU1Ocmw5K0FIOGo2em53NCs0RktOZ2I5UkVSVUlISzVIRWFqc1VpcnhqOU1GRVg4OHNzdmtNdmxHRE5tREx5OXZRRmtqZFNjT0hIQ1htVmVyVmFqWDc5K0NBc0xBNUFWNEVkRVJEaGM2NldYWHNMNTgrZHg3Tmd4SER0MnpHR2ZSQ0pCaFFvVk1ITGtTTGVXck5xNGNhUEw3YjE2OWNyM2MzUWxweldiSHdlajBjaUFuNGhLTEtWU2lhU2tKS2hVcW55Tk5HczBHblRvMEFGbXN4blZxMWRIN2RxMTdkOHBybFNvVUFGOSsvWkZuejU5Y1ByMGFZZGxhdWZQbjIvL2UrSENoZmFndm1iTm12YnpseXhaWXY5dWVkRC90M2ZuMFZIWDkvN0hYOStaekQ1TUpwa0Fsa1ZiQkxSU2NNRUZyZnZScTBWeGo5V2lGbGRxUlJhbGFOV0RJcUJvQll0eVZLcXRMVndCRlJWa1VheTJvRmFzSUZZUVVjRDA5b1lsUWtJbVF5YXpaZWI3KzROZjVqSmtJUW1CU1libjQ1d2NaNzdiZkdaQ1RGN2Z6K2Z6L2pnY2pucmJKT2wzdi91ZHVuWHJwbUhEaHUxM3JuejM3dDAxZlBqdzlQTjlBL2l3WWNNMGJOaXdKcS9SV3Nsa1VwRklSRVZGUlFmbCtqZzRDUDBBZ0ZaeHVWeXFxYWs1cUtHL3JzaFFTVWxKdWpLeUpGMTc3Ylc2OXRwcjAzVUZtbE5NeUc2MzY3Nzc3anVnOXB4NTVwbnEwYU5Ibzczdzk5MTNYM3JZNUttbm50cmlJZkllajBjREJ3N1VIWGZjMGF6ZWw4OC8vMXdMRml4bzB5R1cwV2kwd1dVS0FhQTlzRmdzY3J2ZHFxNnVidkVTZzFkZWVXV0xYODh3REIxLy9QRU5icGZVNk8rRGJ0MjZ0ZWgxOWgyQjFsNVZWMWZMN1haVHViK0RNZUx4T0l2eEFnQmF6RFJObFplWHE3Q3drSGw5T1NLWlRHclhybDBxS2lxcXQwTEN3ZlQxMTE5ci9mcjFiYWUwNStBQUFDQUFTVVJCVkRaU0FrRExyRml4UWp0MjdPZ3dQNE4xdjMvOGZqOGprdzZoUkNLaFlEQjR5SDlIb0huc2RudWozeFJ1MFFBQVdzVXdqSFJ2QzNMRDd0Mjc1WGE3K1dNT1FMdG1HSVo4UHArQ3dXQjZUWG9jWEtsVVNzRmdVRDZmajk4UkhSQ2hId0RRYWk2WFM3RllMR05aSW5STWlVUkM4WGo4b0U3WEFJQzI0bkE0NUhhN0ZRd0cwL1ZkY0hDWXBxbGdNQ2lYeXlXSHc1SHQ1cUFWQ1AwQWdGYmJlMjRsT2pibWFRTG9hRHdlanl3V2kwS2hFTUgvSURGTlU2RlFTQmFMcGNuQ2gyamYrTTBPQURnZ0hvOUh0YlcxaXNWaTJXNEtXaWtXaTZtMnRyWlp5d1FDUUh1U241OHYwelJWV1ZuSlVQODJsa3FsVkZsWktkTTBXMXcwRWUwTG9SOEFjRURxNWxidTNyMmJQN2c2b0ZRcXBkMjdkek5QRTBDSFpCaUcvSDYvN0hhN0tpb3FtRzdXUmhLSmhDb3FLbVMzMitYMysvbjkwTUd4WkI4QTRJQTVIQTRsRWdsVlZWWHh4MEVIWXBxbXFxcXE1SFE2bWFjSm9FUHplcjJ5Mld3S0JvT3kyKzN5ZXIyc0xOTUt5V1JTMWRYVmlzZmo4dmw4L0c3SUVmVDBBd0RhaE5mcmxXRVkycjE3ZDdhYmdtYmF2WHUzRE1OZ25pYUFuT0J3T0ZSVVZDU3IxYXFLaWdydDNyMmJudjltU2lRUzJyMTd0eW9xS21TMVdsVlVWRVRnenlIMDlBTUEya3grZnI1MjdkcWxtcG9hdWQzdWJEY0hUYWlwcVZFaWtWQmhZV0cybXdJQWJhYnVScWJiN1ZZa0Vra1grYlBiN2JMYjdiSllMTEphcmJKWUxJZmxxRFRUTkpWS3BaUk1KcFZLcFJTUHh4V1B4MlVZaHB4T3A0cUtpaWpvbW9NSS9RQ0FObE0zdDNMWHJsMlNSUEJ2cDJwcWFoUU9oMVZZV0hoWS90RUxJUGRaTEJaNVBCNTVQQjRsazBsRm8xSEZZckdNd0hzNFZ2dzNEQ1BqeGtkZVhwNEtDZ3FZQ3BIakNQMEFnRFpsdFZwVldGaW9ZRENvMnRwYWRlclVpV0RaVHBpbW1SN3VXbGhZeUI5NUFBNExWcXVWMVVsd1dHUHNCZ0NnemRVRi8xUXFwV0F3U0ZYL2RtRHY3d1dCSHdDQXd3ZWhId0J3VU5RTjliZlpiTnExYTVkaXNWaTJtM1RZaXNWaTJyVnJsMncyRzZzckFBQndtR0Y0UHdEZ29LcGJSaWtVQ2lrdkx5LzlIQWRmSXBGUWRYVzFhbXRyV1hvcHkrcm1GTmZXMWg3MmM0cHpWVU56cFoxT0o2TnFBR1Fkb1I4QWNORFZMYU1VRG9kVldWa3B1OTJ1VHAwNjhjZndRWkpNSnJWNzkyN0Y0M0c1M1c1Njk3TWtsVW9wRW9rb0dvMm1xNGM3SEk3RHZucDRybXFvS25wbFpXVzZLcnJMNWFJcU9vQ3NJUFFEQUE2SmZaZFIyclZyVjdvbnJDNElvZlZTcVpSaXNWaTZOOW50ZHN2bjgvRzVab0ZwbWdxSHc2cXBxWkhMNVpMUDUyTjB5MkhBTUF4WnJkYjB6VXluMHlscHo0aWJhRFNxOHZKeXVkMXVlVHdlYnZZQU9LUUkvUUNBUTZwdUdTVzMyNjE0UEs1SUpLTGR1M2ZMYXJYS2JyY3JMeTh2L1llellSanBMK3dKazNWZnlXUlN5V1JTdGJXMWlzZmpTcVZTc3Rsc2NydmRzdHZ0ZkdaWkVvdkZGQXFGWkxmYkZRZ0VHTTBDMld5MjlNOW1kWFcxeXN2TG1XNEQ0SkFpOUFNQXNzSXdERGtjanZRZnZvbEVRdkY0UE4wclZsdGJLK24vZ2k2VWNRTms3NXNqOUNTM0QzVzkrM1VGTElHOVdhMVc1ZWZuSzVGSUtCZ015dVZ5eWV2MVpydFpBQTREaEg0QVFMdFExeHNHZERTbWFhcXFxa3FwVkVxQlFJQXBGV2lTeldaVElCQlFNQmhVTUJoVWZuNCtJM01BSEZUOFZnSUFBRGdBVlZWVk1neERCUVVGQkg0MGk4VmlVVUZCZ1F6RFVGVlZWYmFiQXlESDhac0pBQUNnbGNMaHNFelRsTS9ubzdjV0xXSVlobncrbjFLcGxLcXJxN1BkSEFBNWpOQVBBQURRQ3JGWVREVTFOUXpQUnFzWmhpRy8zNjlJSktKWUxKYnQ1Z0RJVVlSK0FBQ0FGakpOVTZGUVNINi9ueUg5T0NBV2kwVit2MStoVUlpaXBRQU9DbjVMQVFBQXRGQTRISmJkYm0vVDRwUEJZTEROcm9YL2swd21zOTJFL2JMWmJMTGI3UXFIdzlsdUNvQWNST2dIQUFEdFFpS1J5SFlUbWlXWlRDb2NEcXRUcDA1dGRzMTMzMzFYdzRZTlUybHBhWnRkVTVLS2k0dTFlUEhpVnA5ZlVsS2lHVE5tcUxLeVVxWnBhc09HRFZscGoybWFtalp0V290dmpLeGJ0MDVEaHc3VnFsV3JXdnlhZFNLUlNLdS9Xc0xyOWFxbXBrYXBWS3JWYlFXQWhyQmtId0FBeUNxUHh5TnBUeFg4b3FLaUxMZG0vNkxScU54dWQ1c082Ly9wVDMrcVAvM3BUM3IyMldmMTVKTlA3dmY0cG00TzlPalJJMTFqSUJ3T0gxQlA5NDRkTzdSMDZWSmRkdGxsS2kwdDFXOS8rMXRkZHRsbHV2MzIyelBlLzhGdVR6d2UxL3Z2djY4YmI3eXhSZWYxNmROSEZvdEZ6ejc3ckY1NjZTWFo3ZmIwdmhVclZ1aUpKNTZvZDQ3RllzbTRNWEgxMVZlM3VMMTFsaTVkMnV4anJWYXJYQzZYSXBGSSttY0NBTm9Db1I4QUFHVFZFVWNjSWNNd1ZGWlcxbUZDdjgvbmE5TnJkdXJVU1RmY2NJUEt5c3FVU0NUMk8yMWcrUERoamU1NzQ0MDM1SEs1MHZQREQrVG1SRjA3a3Nta0Jnd1lvUHZ2djErLys5M3ZWRk5Ub3pGanhyUnBlMUtwbExadTNkcmd2dkx5Y2tuUzd0MjdGWTFHRzMydDd0MjdLeEtKYU5ldVhlbHRaNXh4aGtLaGtMNy8vdnNHejVrNWMyYjY4YXhacy9UcHA1ODJlRXpQbmowbDdibkJNWHo0OEhTZ1R5YVRHakpraUY1NjZTVjE2OVl0NDVpV2NqcWRDb1ZDaEg0QWJZclFEd0FBc3NyaGNPaTQ0NDdUMTE5L3JSNDllc2p2OTJlN1NZMUtKcE15VGJQVmMva0hEeDY4MzJNV0xGalE0UFpCZ3dacC9QanhrcHJ1UVM0dExkV1dMVnZTdzhULzg1Ly9hT1hLbFJuSDlPdlhyMW5ydzljTnA5KzZkYXZ5OHZMMHd4LytVTGZjY291T09PSUlsWmFXcWt1WExuSTRIRzNTSHFucG13ZVNOR0xFaUNiM3YvTEtLMXE5ZXJXZWZ2cnBldnMrL3ZqampPZjMzWGVmSktYRGZDUVMwWm8xYXpSdzRNQjY1MFlpa2ZSOCs3cGgrM1hQNjBZdU5IUk1TOWxzTnBtbXFXUXlLYXZWMnFwckFNQytqSGc4VHBsUUFBQ1FWYWxVU24vNzI5OVVVMU9qazA0NlNUMTY5TWgya3hwVU56eTl0VDM5VFEyREh6NTh1QzY5OUZJTkdUS2t3ZjF1dDF1QlFHQy9yekZyMWl6Tm16ZXZ5V09lZXVvcGpSMDdkci9YMnAvSmt5ZnJ4Qk5QYkpQMkhIZmNjUTN1TTAxVFk4ZU8xYlp0MjlTMWExYzkrZVNUR2NQMEc3SnExU3FWbFpYVit5eGZmUEZGOWUzYlYrZWNjMDU2ZUgvZERZdUZDeGRxNXN5WmV2cnBwM1hNTWNla3oybk9qWnJHdEdSNGY1MVFLQ1NyMVhwSWUvdFhyRmloSFR0MnFMaTQrSkM5Sm9DMlpiZmJHMTA3bHA1K0FBQ1FkUmFMUldlZGRaYSsrT0lMclZ5NVVwMDZkVkpCUVlHOFhtOTZQbmg3MEtsVEp6a2NqbGFIL3JwZTVjYms1K2Z2OTVqOUdUcDBxSzY3N2pyRllqSDkvT2MvMStqUm8zWHV1ZWRLa3Y3bmYvNUhvMGVQVmw1ZVhyTUNhZDB3OVlrVEp6YllBOTZXN1duTTY2Ky9yczJiTit2NTU1L1hwRW1UTkhueVpEMzQ0SU5OQm4rSHc2RVhYbmhCUHA5UDU1eHpqaVRwbi8vOHA5NTY2eTFObWpTcDN2R3BWRW9MRnk3VTZhZWZuaEg0SmVuR0cyL1VKWmRja3ZFOTMzZUkvNzdYV3JseVphdEhnOWp0ZG0zWnNrWHIxNjl2MWZtdEVZL0hEOWxyQVRqMENQMEFBS0JkY0RnY0dqUm9rSHIyN0ttU2toSnQyN1pOdGJXMTJXNVdodU9QUDE3UmFGUmR1blRKV2h0Q29kQitoK2IzN05rekhlUmNMbGU5Z054VXlONWJYVzl6VFUzTklXK1BhWnFhTjIrZVpzK2VyZHR2djEzZHVuWFRoQWtUTkc3Y09JMGJOMDczM1hlZmZ2Q0RIelQ0ZWdNR0ROQmxsMTJtZGV2VzZaeHp6bEV3R05UMDZkTTFaTWdRblhUU1NmV08vK2lqajFSZVhxNkpFeWZXMjllN2QyLzk0aGUvYVBCMUxyMzAwdlRqVkNxbGNlUEdhYzZjT1FxRlFycmxsbHNhLzBDYVlMRllaSm9tUVJ4QW15SDBBd0NBZHFWNzkrN3EzcjE3dHB2Um9QTHljaFVVRkdTMURVdVdMTkhzMmJPYlBHYnAwcVhwK2VWT3B6Tzl2ZTRtaXMxbVV6d2VWMlZsWlpQWENRUUNNZ3lqeVZEZlZ1M1oyMy8rOHg4OTk5eHpXcmR1blR3ZWo3NysrbXY5N0djL1UrZk9uZlhVVTAvcDBVY2YxYTkvL1d0ZGM4MDF1dkxLSytWMnU5UG43anNjZisvZStFV0xGbW5Sb2tXU011c0RCSU5CcFZJcHJWdTNydDYvdlZOT09hWGVNb04xUGYyTEZ5OVdOQnJWc21YTHRIRGhRczJmUDE5WFgzMjF6anZ2dlAxT1FXaU0xV3BWUVVIQklSMXFYemU4SDBCdUl2UURBQUEwVXlxVk9xQnErT0Z3T0tPeS9MNnFxcW9hbmZkZk4rei8rdXV2MS9YWFg2OWtNcW1oUTRmcXNzc3VhN0FudXE0STM5N0QwdmNPMmV2WHI5ZUREejdZWkh1WExsMHFuOCtuaW9xS1JvOXBxL1pJMGxkZmZhVkZpeGJwNDQ4L2xzL24wOWl4WTNYU1NTZnBnUWNlMEc5Kzh4czk4c2dqQ2dRQ21qcDFxbDU1NVJXOSt1cXJldlBOTjNYZWVlZnByTFBPVXI5Ky9US3E4VGZsdSsrK1N6KysvUExMSlVuUFB2dXNpb3FLZFBMSkp6ZXJBbjlEOC8yblQ1K3U2ZE9ucDUrM2RGNi94V0pKRnowRWdMWkE2QWNBQURoRVB2bmtrd1lyeTlkWnZIaHh2VjdsT3Z1R3gzLzk2MStxcWFuUnhSZGZMR25QY1BpOTZ4OXMyYkpGa2pLR3dDY1NDVWw3UXZZSko1eVFzVkxBRlZkY29XSERodW1LSzY3SWVKMnVYYnRxKy9idCszMXZCOXFldDk5K1d5Kzg4SUk4SG85Ky92T2Y2K3FycjA1UEw1Z3laWW9lZSt5eGRCak95OHZUTDMvNVMxMTAwVVY2N2JYWDlQNzc3K3Y5OTkvWHRHblQxS3RYci8yMlZaSktTa295bmw5KytlWGFzR0dEbm52dU9mM3hqMzlVejU0OTA2TUM5aGFOUnJWa3lSSXRXTEJBaVVSQzk5eHpqMDQ5OWRSbXZTWUFaQU9oSHdBQW9KbnFlbUZidTV6YWhSZGVxQXN2dkxEQmZZTUhEOWJRb1VNMWRPalFabDNyZ3c4KzBKbG5ucW5Dd2tMTm5UdFgzMzc3clI1NTVKSDAvbSsrK1VhZE8zZk82Rm12VytQZTRYRElNSXg2UTlDdFZtdTliVDE2OU1qb0ZUOVk3Ym40NG92bGREcDE5dGxuWjB3QmtLUjE2OVpwMkxCaDZ0eTVjOGIySTQ0NFFpTkhqdFN0dDk2cUxWdTJwQVAvL2lydU45YjdmdFZWVjJuMDZOSGF2SG16K3ZUcGsvRjkzcjU5dXhZdlhxejMzbnRQNFhCWS9mcjEwNzMzM2x1dlRaSU9hTG05QXgxTkFnRDdJdlFEQUFBMGs5VnFiUmRycUlkQ0lYM3l5U2Y2M2U5K0owazY4c2dqTlh2MmJIMzk5ZGZwcGU5V3JWcWwvdjM3WjV5M2Q4aHVyajU5K3VqdmYvKzd3dUZ3bzh2SXRVVjdiRGFiL3V1Ly9rdi8vZC8vclZOT09VVTJtMDBqUjQ3VU04ODhvNDBiTjJyaHdvVjY0SUVITW5yVlMwdExOVzNhTkkwWk02WmUxZjFISDMxVVhidDJ6ZGoyL2ZmZmEvejQ4WTIrMTdyNS9CVVZGZXJUcDQ4aWtZaFdybHlwOTk1N1QrdldyWk5wL3Q5SzErdlhyMiswV04vTW1UTmJ2UXBEZS9qM0JTQzNjQnNSQUFDZ21kckxmT3RGaXhicHVPT09VNTgrZlNSSnA1OSt1b3FLaXZUS0s2OUlrdGF1WGFzZE8zYm96RFBQekRndkdvM0tZckcwYURtNS92Mzd5elJOclY2OU9tUDcwcVZMMHdYKzJxbzlaV1ZsbWpOblRycW9YTjFuZmZQTk4rdWNjODdScEVtVDBxczZmUGpoaC9MNWZFb21rM3J3d1FlMWMrZk9qR3QzN2RwVlBYdjJ6UGphOXliQXZyWnQyeVpwejlLTVc3ZHUxUTAzM0tENTgrZXJiOSsrTWsxVE0yZk8xTktsUzV2OE9sRDA5QU5vYS9UMEF3QUFORk5lWHA3aThYaTk0ZWVIMHJwMTYvVDY2NitydUxoWXk1Y3ZWMlZscFhidDJpVzczYTR2dnZoQ216ZHYxcHc1YzlTMWE5ZDZjODBqa1VpVGJZOUdvOXE4ZWJPMmJObWlMVnUycUxDd1VJTUhEMWJuenAzMTNudnZwZGU4cjZ5czFJd1pNK1J3T05TbFM1YzJhOCtISDM0b3Q5dXQwMDQ3TFYwRG9NN2RkOSt0TTg4OFU5MjZkZFBPblRzMVpjb1VqUjA3Vm84ODhvaEdqeDZ0OGVQSGErclVxUm1WL0p2ampUZmUwTWFORytWMnU3Vm16Um9GQWdFZGM4d3h5c3ZMMCt6WnM5UFhtejkvdnU2ODg4NFdYYnMxNHZGNHM1ZFVCSURtNFA4b0FBQUF6ZVIwT3ZlN3pOM0JGZ3dHRlkvSE5XL2VQQlVVRkNnUUNLaXdzRkRISDMrOGR1ellvYWxUcCtvLy8vbVB4b3daVTYvSGVOZXVYZWtoK3A5Kytxbis5My8vVjl1M2I5ZldyVnNsU2ErODhrcTZkOTdoY09qS0s2K1VKRjE4OGNXYVBYdTIxcXhabzVOT09rbi8vdmUvSlVrLyt0R1B0SFhyMWpacFQyMXRyUll2WHF6enp6Ky93ZVh1OHZMeWRNb3BwMGhTdXIxSEhubWtDZ3NMOWRCREQrazN2L21OM25ubkhWMTk5ZFdTOWd6bDMxZEQyd29LQ2xSYVdxcGtNcW5ldlh2cnBwdHVTb2Z1Zlc4Z1BQLzg4L3NkdHIrL2VnTDdFNC9Iczc0c0pJRGNRdWdIQUFCb0pxdlZLc013bEVna1dqUkVYbXBlR053N2REZGs1c3laT3YzMDB6Vjc5bXdWRmhabVZNZVhwRFBPT0VPVEprMVMvLzc5ZGNFRkY2aTZ1bG9MRnk1VWZuNithbXBxOU41NzcybkFnQUdTcEFVTEZtanQyclh5Ky8zcTJiT25Mcm5rRXZYbzBVTTlldlJRejU0OTFibHo1L1QxcjdqaUNpMWR1bFNQUC82NFJvOGVyUTgvL0ZCT3AxTkhIWFZVZXY3K2diYm5tMisrMGU3ZHV6Vmt5QkJKVW41K3ZxUTlLeDdzL1ZrbkVna3RYTGhRSG85SFJ4MTFsQ1NwYjkrK21qRmpSa1lnYjJydS90N09QLzk4blgvKytjMDZ0cmEyVnZGNHZGbkh0a1lpa1pCaEdNenBCOUNtQ1AwQUFBQXQ0SFE2RlkxR1d4ejZtN3QrZkZOKzhJTWZLQzh2VDRGQW9NSDlzMmJOa3RmcjFiaHg0MlFZaGp3ZWorYlBuNjlZTENacFQ4LzR6VGZmTEVtNjU1NTc1SFE2TTZycE44YmxjdW1oaHg3U1F3ODlwTW1USjB1U2Z2clRuNmJEYVZ1MDV5Yy8rWW5tenAyYkh1NGZDQVIwN2JYWDZzMDMzOVNjT1hQUzF6UU1RMFZGUlJvNWNtVEc5MkRmSHZpR2l1bVZscFpxK1BEaCszMi9qYm5ycnJ0YWZXNXpSS1BSckU0ZEFaQ2JqSGc4YnU3L01BQUFBRWg3Q3EyVmw1Y3JFQWkwdXg3WnNySXl4ZU54SFhua2tSbmJhMnRySmVtQTU0cVhsNWRyNmRLbGlzVmlLaTR1bHQvdnoycDdHck50MnpaMTZkS2wzdlZyYTJ0VlVWR2hybDI3S2hRS3FiUzBWUDM2OVd2V05hZE5tNlpodzRhcHNMQ3dUWTdiVnpLWlZFVkZoWXFLaWc1NUliOFZLMVpveDQ0ZEtpNHVQcVN2QzZEdDJPMTJvN0Y5aEg0QUFJQVdxcTZ1VmpLWlRBOUJCdzVVVlZXVnJGYXJ2Rjd2SVg5dFFqL1E4VFVWK2xrUEJBQUFvSVU4SG8vaThiZ1NpVVMybTRJY2tFZ2tGSS9IMDBVTkFhQXRFZm9CQUFCYXlEQU0rWHcrQllQQjlGcnlRR3VrVWlrRmcwSDVmTDU2aFJBQm9DMFErZ0VBQUZyQjRYREk3WFlyR0F6S05Ka3RpWll6VFZQQllGQXVsMHNPaHlQYnpRR1Fvd2o5QUFBQXJlVHhlR1N4V0JRS2hRaithQkhUTkJVS2hXU3hXTEl5angvQTRZUFFEd0FBY0FEeTgvTmxtcVlxS3lzWjZvOW1TYVZTcXF5c2xHbWFGSU1FY05BUitnRUFBQTZBWVJqeSsvMnkyKzJxcUtpZ3VCK2FsRWdrVkZGUklidmRMci9menp4K0FBZmR3VmtjRlFBQTRERGo5WHBsczlrVURBWmx0OXZsOVhwbHRWcXozU3kwRThsa1V0WFYxWXJINC9MNWZNemhCM0RJRVBvQkFBRGFpTVBoVUZGUmtjTGhzQ29xS3VSeXVlUjBPbVd6MmJMZE5HUkpJcEZRTkJwVkpCS1IyKzFXVVZFUnZmc0FEaWxDUHdBQVFCc3lERU5lcjFkdXQxdVJTQ1JkNU05dXQ4dHV0OHRpc2NocXRjcGlzUkQrY29ocG1rcWxVa29tazBxbFVvckg0NHJINHpJTVEwNm5VMFZGUmJKWW1Ga0w0TkFqOUFNQUFCd0VGb3RGSG85SEhvOUh5V1JTMFdoVXNWZ3NJeGhTOFQ5M0dJYVJjVU1uTHk5UEJRVUZUUEVBa0hXRWZnQUFnSVBNYXJYSzQvRmt1eGtBZ01NUVk0d0FBQUFBQU1oUjlQUURBQUFBeUZsMTAydHFhMnNQKytrMURVMURjVHFkVEVQSmNZUitBQUFBQURrbGxVb3BFb2tvR28ybUMyazZISTdEdnBCbVF3VW5LeXNyMHdVblhTNFhCU2R6RUtFZkFBQUFRRTR3VFZQaGNGZzFOVFZ5dVZ6eStYd3NtYmtYd3pCa3RWclRQZnRPcDFQUy95MHRXVjVlTHJmYkxZL0hjMWplRk1sVmhINEFBQUFBSFY0c0ZsTW9GSkxkYmxjZ0VHREllZ3ZZYkRiWmJEYTUzVzVWVjFlcnZMeGNQcDlQRG9jajIwMURHeUQwQXdBQUFPalE2bnIzL1g0L1Bmc0h3R3ExS2o4L1g0bEVRc0ZnVUM2WFMxNnZOOXZOd2dGaXdnWUFBQUNBRHNrMFRRV0RRY1ZpTVFVQ0FRSi9HN0haYkFvRUFvckg0d29HZzRkbDBjTmNRdWdIQUFBQTBDRlZWVlhKTUF3VkZCUlFnSzZOV1N3V0ZSUVV5REFNVlZWVlpiczVPQUQ4WkFBQUFBRG9jTUxoc0V6VGxNL25vK2pjUVdJWWhudytuMUtwbEtxcnE3UGRITFFTb1I4QUFBQkFoeEtMeFZSVFU2UDgvSHdDLzBGbUdJYjhmcjhpa1loaXNWaTJtNE5XSVBRREFBQUE2REJNMDFRb0ZKTGY3MmRJL3lGaXNWams5L3NWQ29XWTM5OEI4Vk1DQUFBQW9NTUloOE95MisxWkw5b1hqOGUxZmZ2MkZvWGdUWnMyS1I2UE4vdDQwelMxYWRNbWhjUGgxalN4VGRsc050bnQ5bmJSRnJRTW9SOEFBQUNBRW9sRXRwdXdYOGxrVXVGd1dKMDZkV3JUNjRaQ0ljMmFOVXVSU0tUWjU2eGF0VXEzM25xclB2dnNzMmFmTTJyVUtIMy8vZmVTcExLeU1qMzExRlAxaHN6djNMbFRIMzMwa1NLUmlLTFJxRWFOR3FXMWE5YzJlZDJ5c2pMZGNjY2Q2ZWZoY0xoWlh5M2w5WHBWVTFPalZDclY0bk9SUFhuWmJnQUFBQUNBN0tuck1hK3FxbEpSVVZHV1c5TzBhRFFxdDl2ZDVzUDZ5OHJLOU5wcnI2bXlzbEtqUm8xcTFqbGZmdm1sSEE2SFRqenhSQTBlUExqQlkzcjM3cTFubm5tbXdYMnBWRXFmZlBLSjNHNjNmdjNyWDZlM3IxaXhRaSsvL0xMbXpwM2I3TkVNaVVSQ1c3WnNTVDh2TGk1dTFua0xGaXlRM1c1djFyR1NaTFZhNVhLNUZJbEU1UEY0bW4wZXNvdlFEd0FBQUJ6R3ZGNnZwRDNCdHlPRWZwL1AxNnB6dytHd2R1M2ExZUErbDh1bDAwOC9YUnMzYnRTLy8vMXY1ZVhWajBtRmhZVVpRWGYxNnRVNi9mVFRaYmZiTlhQbVRHM1pza1VUSjA3VTVNbVQwNTlqWGw2ZVNrdEwxYU5IajNvRkI3dDE2NlpiYjcxVnp6MzNuTTQ4ODB3TkdEQkEwcDdRZjh3eHg4am44N1ZvNU1IZVhubmxGVzNZc0VGVHAwN1Y5T25UNndYMEo1NTRRb2xFb2tXQnY0N1Q2VlFvRkNMMGR5Q0VmZ0FBQU9Bd1ZoZHd2L25tRy9YbzBVTit2ei9MTFdwWU1wbVVhWnF0bnN1L1lzVUt6Wmd4WTcvSDNYWFhYUTF1SHpGaVJMcEhmK1BHalNvcks5UElrU01sU1QxNzl0VDY5ZXZsOFhoMHdna25wQU4rWldXbGhnNGRxdGRmZjczQmtEeDQ4R0I5K09HSGV2UE5OelZnd0FCdDJyUkozMzMzWFhwZm5Za1RKMmFjMTc5L2Z6M3h4QlBhdm4yN2FtdHIwMU1HU2t0TDArMDU0NHd6OVBiYmIydmV2SGthTzNacyt0d0ZDeFpvNDhhTit2M3ZmNy9mejZJaE5wdE5wbWtxbVV6S2FyVzI2aG80dEFqOUFBQUFBT1QzKy9YaGh4L3FwSk5PVW84ZVBiTGRuSHFpMFdpcmVxYjN0WFRwVWtsN0FuTFBuajB6OXBXVWxHalRwazI2NktLTE1yYnZPM3gvK2ZMbGtxVGpqejgrdmUzTEw3L1VNY2NjMDZJbEJBM0QwTGh4NDlLakxlYk5teWVmejZjcFU2YklhclVxRm90cDVNaVIrdld2ZjUzeFdrNm5VNUkwYnR3NFZWUlVwTGNQSHo0ODR6M2VlKys5R2pWcWxHYk9uS25iYnJ0TnI3Lyt1dWJPbmFzSEgzeFFSeDU1WkxQYnVTKzczYTVvTkVwdmZ3ZEI2QWNBQUFDZ3M4NDZTMTk4OFlWV3JseXBUcDA2cWFDZ1FGNnZ0MFVoOW1EcTFLbVRIQTVIcTRmM2U3M2U5TTJNc3JJeTNYbm5uZXJmdjc5dXZmVlc5ZTdkVzVMMDJXZWZhZmJzMmZWQ2Y0OGVQZExCUEJhTDZhOS8vYXNrcFQrYjJ0cGFyVjY5V3VGd09PTUd3Y3N2djd6ZmRnVUNBVW5TZDk5OXA1VXJWMnJZc0dINjRROS9LRW5wNGYyQlFLRGVEUXBKbWoxN3RxUTlOekNHRHgrZUR2dDFPbmZ1cklrVEoycnMyTEZhdm55NXd1R3dIbjc0WVEwY09IQy83V3FLM1c2dlY0QVE3UmVoSHdBQUFJQWNEb2NHRFJxa25qMTdxcVNrUk51MmJWTnRiVzIybTVWMi9QSEhLeHFOcWt1WExxMDYvK3l6ejliWlo1OHRTVHJpaUNNMGFkSWt2ZmppaXhvMWFwUUdEeDZzdSs2NlM2bFVxc0g1L0gvNHd4L1Nqei80NElONmxlL3JBditVS1ZOVVVGQ2cxYXRYNjg5Ly9uT0QxNUwyRExIZis1cExseTdWMFVjZnJhbFRwK3JvbzQ5dTFmdmJXMWxabWRhdlg2OHZ2dmhDcTFhdGt0ZnIxWmxubnFsLy92T2ZldXl4eDlTL2YzLzE3ZHRYUFh2MjFLQkJnMW84WmNKaXNWREJ2d01oOUFNQUFBQkk2OTY5dTdwMzc1N3RadFJUWGw2dWdvS0NBNzdPK3ZYckpVa25uSENDbm4zMldiMzk5dHVLeCtPU3BIZzhMb2ZEMGVpNWlVUkNyNzc2cWdZT0hLalBQLzg4dlgzSmtpWHEyN2R2dWhqZjh1WEwxYTFidDBaWEdiamdnZ3MwY09CQXJWNjlXaSsrK0tLaytsTUk5cmJ2blA2NmE5eHp6ejMxdG9kQ0lkMXl5eTF5dVZ3NitlU1ROWHIwYVBYcTFVdHZ2UEdHbm5ycUtXM2J0azJmZnZxcFZxNWNxYmx6NTJyZXZIa3REdjFXcTFYSlpMSkY1eUI3Q1AwQUFBQUEycjFVS3RVbVMvWDkvZTkvMTlLbFM5V3ZYei9kZU9PTnV1S0tLOUw3cXF1cjA4UDRHL0xaWjU5cDkrN2RLaTR1VG9mK3paczM2L1BQUDllWU1XTVVqOGRsdDl2MTdiZmZxbS9mdm8xZXgrdjF5dXYxcXFTa0pMMXQ1c3laNmNmZmZQT05ubjc2YVQzOTlOTnl1OTBhUG55NGJyLzlkcDE4OHNucFl4cWFUejlqeGd6OSs5Ly8xcE5QUHFsamp6MDJQZEtncEtSRWl4Y3YxcEFoUS9TVG4veEVQL25KVHlRcDNkNldvcWUvWXlIMEF3QUFBRGhzakJneFFoZGNjSUZlZnZsbDNYLy8vUm8vZnJ3R0RSb2tTZHE1YzZjS0N3c2JQZmZZWTQ5VmNYRnhlc1NCYVpwNi92bm4xYVZMRjhWaU1kMTk5OTBhUFhxMDFxNWRxekZqeHJTb1hYdlAyZCt5WllzazZhaWpqa29YN1Nzc0xNdzR4alJOdmZIR0cxcS9mcjNXclZzbmFjOEtCV2VmZmJiNjl1MnI3ZHUzcDQrdHErNWY5OS9HWGhlNWlkQVBBQUFBb04ycjYxMXVpMlhpamozMldEM3h4Qk5hczJhTlRqenh4UFQya3BLU2pONzBmUVVDQVYxMzNYWHBVRjVWVmFXZE8zZnE5dHR2MThDQkE3Vm16UnFOSFR0V05wdE5nd1lOVWpRYWJWWDdTa3BLNVBGNDBvRi9Ydzg4OElBdXYveHl2ZjMyMityUm80Zk9PdXNzdmZ2dXU1bzdkNjd5OHZLMGZ2MTYvZVkzdjZsMzN2ang0K3R0MjdmNFgzTzAxYWdMSEJxRWZnQUFBQUR0WHQwODh0YUcvcWJtek85dDJiSmxXclpzV2IzdFBwOVA4K2JOeTFqTndPLzM2L2UvLzMxNmRNQUREenlnbTI2NlNhZWRkcHBjTGxlclFuOTVlYmtXTFZxa1UwODl0ZEZqdnYzMlcrM2N1Vk4vK2N0ZkpPMnAzdi91dSsrbWgvUDM2OWN2STh5WGxKUm94SWdSbWpselpwdjA3Qi9JOXdHSEhxRWZBQUFBUUx0M29QUEk5NTR6djY5ZHUzWnAwcVJKY3J2ZGV2VFJSeHZzeFc0czVPNDlIV0RCZ2dXcXJxNVdjWEZ4cTlxNGJ0MDZUWjA2VmJXMXRicnh4aHZUMisxMmUzcTQvc2FOR3hXSlJOTEwrbVVEUGYwZEM2RWZBQUFBUUx1WGw1ZW5lRHplNkpEMy9XbXNoM3Z0MnJXYU5tMmFVcW1VS2lvcU5HSENCRjE1NVpXNjhNSUxXL1JhR3paczBLeFpzM1RWVlZlcFc3ZHVrcVQ4L0h6Tm5EbFRicmU3d1hNMmJkb2tTWXJGWXBvM2I1NWVmZlZWK2YxK1RadzRVVWNjY1VUNnVBc3Z2RkN6WnMzU3JGbXpKRWtEQmd6UWNjY2QxK0ExbXhyUk1IejQ4SHJiWG43NVpYWHQyclY1Yi9ML2k4ZmpqUzVIaVBhSDd4UUFBQUNBZHMvcGlZbFc0Z0FBSElkSlJFRlVkS3F5c3JKTnJtV2FwdGFzV2FPMzMzNWJxMWF0VXE5ZXZmVFlZNC9KWXJIb3RkZGUwNHN2dnFqWnMyZnIwa3N2MWVXWFg2NzgvUHdtcjFkU1VxSkhIbmxFdlhyMTBnMDMzSkRlYnJGWTBqY2JFb2xFZXBza3ZmLysrM3J6elRmbDhYajAwa3N2NmJycnJsTXltVlJ4Y2JFNmRlcVVjZjI3N3JwTFAvLzV6eFdKUk9SME90VzVjK2RHMjlMUWlJWXRXN1pvNHNTSmV2VFJSK3NGL0VBZzBPUjdhMGc4SG0rVDVSTnhhQkQ2QVFBQUFMUjdWcXRWaG1Fb2tVaTBlRjE1MHpTMWRldFdmZnZ0dC9yeXl5KzFhdFVxVlZWVktSQUk2RmUvK3BVdXVlU1M5UEQ5VWFOR2FlalFvWHI5OWRmMXhodHY2TTAzMzlURkYxK3NxNisrdXNHdy9mbm5uK3Z4eHgrWDErdlYrUEhqTTNyQVE2R1FaczZjS1kvSG94MDdkc2d3RFBuOWZuMzExVmQ2NXBsbmRPMjExK3FVVTA3UlF3ODlwTEt5TWwxeXlTVUtCb01LaDhPeVdxMnlXQ3d5REVQSlpGTEpaRktHWWFpbXBrYmZmZmVkSEE2SEVvbUUzRzYzMXExYko1ZkxKYW5oRVExMU54eTZkdTE2d0hQNkU0bUVETU5nVG44SFF1Z0hBQUFBMENFNG5VNUZvOUVXaC81WUxLWXBVNmFvcEtSRWJyZGJBd2NPMUxubm5xdFRUejIxd2ZCYVZGU2tPKys4VTlkY2M0M216Sm1qSlV1V3lPZno2UmUvK0VXOVl3c0xDM1hra1VmcS92dnZyN2ZjbjgxbTA0NGRPMVJiVzZ1OHZEemRkdHR0OG5nOGlrUWlPdW1ray9UTFgvNVNobUhvbVdlZTBkeTVjelY5K25SVlZWVTE2ejNkY01NTldyOSt2Yjc0NGd0WkxCWmRmLzMxTGZwTVdpc2FqYlo2aWdXeXc0akg0MmEyR3dFQUFBQWdPNzcrK211dFg3KysxY1huRHFWVUtxWHk4bklGQW9FVzl6VHYzTGxUNWVYbDZ0T25UNHZubzVlVmxTa1FDTFQ0WmtOVFlyR1lIQTVIdmUyMXRiV3FyYTFWTXBsVUtwV1NhWnF5V0N6cFh2KzZFUUJXcTFXcFZFcnhlRncybSsyUXpMRlBKcE9xcUtoUVVWRVJoZnphR2J2ZGJqUzJqNTUrQUFBQUFCMkN4V0tSMisxV2RYWDFmdWZaNzZ0ejU4NU56b1Z2eXQ1RjlkcEtRNEZmMmxPd3NMa0IzbXExcG9mMUh3clYxZFZ5dTkwRS9nNkc3eFlBQUFDQURzUGo4U2dlajZmbnFlUFFTQ1FTaXNmajhuZzgyVzRLV29qUUR3QUFBS0RETUF4RFBwOVB3V0JRcVZRcTI4MDVMS1JTS1FXRFFmbDhQaGxHbzZQSTBVNFIrZ0VBQUFCMEtBNkhRMjYzVzhGZ1VLWkppYktEeVRSTkJZTkJ1Vnl1UnFja29IMGo5QU1BQUFEb2NEd2VqeXdXaTBLaEVNSC9JREZOVTZGUVNCYUxSVjZ2Tjl2TlFTc1IrZ0VBQUFCMFNQbjUrVEpOVTVXVmxRejFiMk9wVkVxVmxaVXlUYlBGUlJQUnZoRDZBUUFBQUhSSWhtSEk3L2ZMYnJlcm9xS0M0bjV0SkpGSXFLS2lRbmE3WFg2L24zbjhIUnhMOWdFQUFBRG8wTHhlcjJ3Mm00TEJvT3gydTd4ZXI2eFdhN2FiMWVFa2swbFZWMWNySG8vTDUvTXhoejlIRVBvQkFBQUFkSGdPaDBORlJVVUtoOE9xcUtpUXkrV1MwK21VeldiTGR0UGF2VVFpb1dnMHFrZ2tJcmZicmFLaUlucjNjd2loSHdBQUFFQk9NQXhEWHE5WGJyZGJrVWdrWGVUUGJyZkxicmZMWXJISWFyWEtZckVjbHFIV05FMmxVaWtsazBtbFVpbkY0M0hGNDNFWmhpR24wNm1pb2lKWkxNd0F6eldFZmdBQUFBQTV4V0t4eU9QeHlPUHhLSmxNS2hxTktoYUxaUVRldzdIaXYyRVlHVGMrOHZMeVZGQlF3RlNJSEVmb0J3QUFBSkN6ckZhclBCNVB0cHNCWkExak53QUFBQUFBeUZHRWZnQUFBQUFBY2hTaEh3QUFBQUNBSEVYb0J3QUFBQUFnUnhINkFRQUFBQURJVVlSK0FBQUFBQUJ5RktFZkFBQUFBSUFjUmVnSEFBQUFBQ0JIRWZvQkFBQUFBTWhSaEg0QUFBQUFBSElVb1I4QUFBQUFnQnhGNkFjQUFBQUFJRWNSK2dFQUFBQUF5RkdFZmdBQUFBQUFjaFNoSHdBQUFBQ0FIRVhvQndBQUFBQWdSeEg2QVFBQUFBRElVWVIrQUFBQUFBQnlGS0VmQUFBQUFJQWNSZWdIQUFBQUFDQkhFZm9CQUFBQUFNaFJoSDRBQUFBQUFISVVvUjhBQUFBQWdCeEY2QWNBQUFBQUlFY1IrZ0VBQUFBQXlGR0VmZ0FBQUFBQWNoU2hId0FBQUFDQUhFWG9Cd0FBQUFBZ1J4SDZBUUFBQUFESVVZUitBQUFBQUFCeUZLRWZBQUFBQUlBY1JlZ0hBQUFBQUNCSEVmb0JBQUFBQU1oUmhINEFBQUFBQUhJVW9SOEFBQUFBZ0J4RjZBY0FBQUFBSUVjUitnRUFBQUFBeUZHRWZnQUFBQUFBY2hTaEh3QUFBQUNBSEVYb0J3QUFBQUFnUnhINkFRQUFBQURJVVlSK0FBQUFBQUJ5RktFZkFBQUFBSUFjUmVnSEFBQUFBQ0JINVdXN0FRQUFBQUJ3c0NTVFNVV2pVZFhXMWlxVlNpbVpUQ3FWU3NrMHpXdzNEVzNFTUF4WkxCWlpyVlpaTEJibDVlWEo2WFRLYXJWbXUybnRBcUVmQUFBQVFFNUpwVktLUkNLS1JxTXlUVk4ydTEwT2h5TWpHQnFHa2UxbW9vMllwcGx4UXljZWo2dXlzbEtHWWNqcGRNcmxjc2xpT1h3SHVSUDZBUUFBQU9RRTB6UVZEb2RWVTFNamw4c2xuODhubTgyVzdXYmhJRE1NUTFhck5kMno3M1E2SlVtSlJFTFJhRlRsNWVWeXU5M3llRHlINWMwZVFqOEFBQUNBRGk4V2l5a1VDc2x1dHlzUUNEQzBHN0xaYkxMWmJISzczYXF1cmxaNWVibDhQcDhjRGtlMm0zWklFZm9CQUFBQWRHaDF2ZnQrdjUrZWZkUmp0VnFWbjUrdlJDS2hZREFvbDhzbHI5ZWI3V1lkTW9mdnhBWUFBQUFBSFpwcG1nb0dnNHJGWWdvRUFnUitOTWxtc3lrUUNDZ2VqeXNZREI0MnhSd0ovUUFBQUFBNnBLcXFLaG1Hb1lLQ2dzTzZVQnVhejJLeHFLQ2dRSVpocUtxcUt0dk5PU1Q0eVFBQUFBRFE0WVREWVptbUtaL1BkMWdXWjBQckdZWWhuOCtuVkNxbDZ1cnFiRGZub0NQMEF3QUFBT2hRWXJHWWFtcHFsSitmVCtCSHF4aUdJYi9mcjBna29sZ3NsdTNtSEZTRWZnQUFBQUFkaG1tYUNvVkM4dnY5RE9uSEFiRllMUEw3L1FxRlFqazl2NStmRWdBQUFBQWRSamdjbHQxdXozclJ2bmc4cnUzYnQ3Y29MRzdhdEVueGVMemU5bVF5MlpaTnk3cUczbU43WmJQWlpMZmJGUTZIczkyVWc0YlFEd0FBQUtCRDlIUW1rMG1GdzJGMTZ0U3BUYThiQ29VMGE5WXNSU0tSWnAremF0VXEzWHJycmZyc3M4K2FmYzZvVWFQMC9mZmZaMnhidDI2ZGhnNGRxbFdyVmpYN092dUtSQ0t0L21yc2VsOTk5WlVXTEZpZ0w3Lzhza1Z0K2N0Zi9xSUpFeVkwK08vSk5FMkZ3Mkh0MkxGREpTVWxXcmR1blZhdVhLbGx5NVpwL3Z6NTlUNmIvZm5Ubi82a0RSczJ0T2ljaG5pOVh0WFUxQ2lWU2gzd3RkcWp2R3czQUFBQUFFRDJXSzFXU1ZKTlRZMDhIaytXVzlPMGFEUXF0OXZkNXNQNnk4cks5TnBycjZteXNsS2pSbzFxMWpsZmZ2bWxIQTZIVGp6eFJBMGVQTGpCWTNyMzdxMW5ubm1teWV2MDZkTkhGb3RGeno3N3JGNTY2U1haN2ZiMHZoVXJWdWlKSjU2b2Q0N0ZZdEhpeFl2VHo2KysrdXBtdGJraFM1Y3UxVWNmZmFRdnYveFMyN2R2MS9idDIvWDk5OS9MTkUxMTZkSkZRNFlNMGZISEg5L3M2NTE3N3JsNjY2MjNORy9lUEYxLy9mWGFzR0dESmsyYXBFZ2tvbWcwbW5Hc3pXYVR6K2VUMSt0VnAwNmQ5S01mL1VoZHUzWlZKQkxSenAwN1ZWMWRyVkFvcEYyN2RxbTh2RnpoY0ZoMzNubW5KT216eno3VC9QbnpkZlRSUjh2cjlXWmMxK3YxcXFDZ29ObHR0bHF0Y3JsY2lrUWk3ZjVub0RVSS9RQUFBTUJocktpb1NKSlVXVm5aN2dOUE5CcVZ6K2RyMWJuaGNGaTdkdTFxY0ovTDVkTHBwNSt1alJzMzZ0Ly8vcmZ5OHVySHBNTEN3b3pQWi9YcTFUcjk5Tk5sdDlzMWMrWk1iZG15UlJNblR0VGt5WlBUbjJsZVhwNUtTMHZWbzBlUGpJS0QrN2JsakRQT1VDZ1VhclNuZStiTW1lbkhzMmJOMHFlZmZ0cmdNVDE3OXBRa2xaYVdhdmp3NFZxNmRLbWtQU01raGd3Wm9wZGVla25kdW5YTE9LWk9iVzJ0amp2dU9IWHAwa1hMbGkzVDY2Ky9ubjYvMzMvL3ZXNisrZVlHMnlaSkkwYU1TTi80T09xb28zVDc3YmZyaFJkZTBJa25ucWpldlh2cnZ2dnVrOHZsa3R2dGxzdmwwdmZmZjY5Nzc3MVhFeWRPMUlBQkErcGQ3NnV2dnRMRER6OHNoOE9oV0N5bW80NDZTb1dGaGNyUHoxYzBHbFU4SGsvZlRHbm9wc2hGRjEzVTdKczNkWnhPcDBLaFVMdi9HV2dOUWo4QUFBQndHQ3NzTEpUZjc5ZUdEUnZVclZ1M2Rsc2NMNWxNeWpUTlZzL2xYN0ZpaFdiTW1MSGY0KzY2NjY0R3QrOGRiRGR1M0tpeXNqS05IRGxTa3RTelowK3RYNzllSG85SEo1eHdRanJnVjFaV2F1alFvUmtCV3BJKytlUVRQZjMwMC9WZTQrT1BQODU0ZnQ5OTk2V3ZMKzBaZHI5bXpSb05IRGl3M3JtUlNDUTlMNzF1Mkg3ZDg3cWFBUTBkSTBsbm5YV1d6anJyTEVsN1BxZGx5NVkxR0g1SGpScWw0NDQ3TG1QYjNqY082bHh5eVNYNjE3LytwZXJxYXRsc3RuckJQaGdNMWp0bmJ3TUhEdFNDQlF0a3Q5czFlUEJnUGZEQUErblBJSkZJYU9MRWllcmN1YlArOHBlL3BFZXFTTkxtelp0MXp6MzM2S1NUVG1yeStnMngyV3d5VFZQSlpETGptcm1BMEE4QUFBQWN4Z3pEMENtbm5LSVBQdmhBLy9yWHYzVENDU2UweStBZmpVWXpocjYzVmwzdmQybHBhVHBJMWlrcEtkR21UWnQwMFVVWFpXemZkL2orOHVYTEpTbGoyUHVYWDM2cFk0NDVwbGxMQ0Y1NDRZWHkrLzBxS3l2VGtDRkRNdmE5K09LTDZ0dTNyODQ1NXh5dFdMRWlZOTk3NzcyblNDU2k2NisvdnQ0MVI0OGVYVzliY1hGeHh2Tzc3NzU3djIxclNsRlJVYjNQckRFUFB2aGdxMS9IWXJFMCtMMk9SQ0thTkdtU3lzcktkTWNkZCtpdHQ5N1NOZGRjSTBuYXRXdVhKazZjcUVHREJxVnZZTFNVM1c1WE5Cck51ZDUrUWo4QUFBQndtUFA3L1RyeHhCUDF4UmRmcUtLaVFqLys4WS9sOS92bDhYaWFGV0lQaGRyYVdqa2NqbGFmNy9WNjFhTkhEMGw3NXZEZmVlZWQ2dCsvdjI2OTlWYjE3dDFiMHA1NTRyTm56NjRYK252MDZKR2VOeDZMeGZUWHYvNVZrdEtmVFcxdHJWYXZYcTF3T0p4eGcrRGxsMTl1dEQwT2gwTXZ2UENDZkQ2Znpqbm5IRW5TUC8vNVQ3MzExbHVhTkdsU3ZlTlRxWlFXTGx5bzAwOC9YY2NjYzB6R3ZodHZ2RkdYWEhKSnh0U0hmWWY0NzN1dGxTdFhwa2ROWEhycHBmV0syRFgzZlJ3TW9WQklWVlZWNmVkMTB4NHFLaXEwZS9kdVRabzBTWldWbFpvK2ZicDI3TmloSzYrOFVnOC8vTEM2ZHUycWUrKzl0OVd2YTdmYkZZdkZEcmo5N1EyaEh3QUFBSUI2OWVxbHdzSkNyVnExU2l0WHJzeDJjK281L3ZqalpSaUcrdlRwMDZyenp6NzdiSjE5OXRtU3BDT09PRUtUSmszU2l5KytxRkdqUm1udzRNRzY2NjY3bEVxbEdwelAvNGMvL0NIOStJTVBQcWkzdkZ0ZDRKOHlaWW9LQ2dxMGV2VnEvZm5QZjI3d1duVUdEQmlneXk2N1RPdldyZE01NTV5allEQ282ZE9uYThpUUlRME9ULy9vbzQ5VVhsNnVpUk1uMXR2WHUzZHYvZUlYdjJqd2RTNjk5TkwwNDFRcXBYSGp4bW5PbkRrS2hVSzY1WlpiSkVrdnZQQkN1dHIraEFrVHRHM2J0b3c2QXMwMWJkbzB2Zi8rKytubkN4WXNxRmU4VDVLcXE2c2w3U2tlR1FxRk12WjV2VjR0V0xCQTgrYk5TMjhiUDM1OCt2R1NKVXRrR0lhT091b29UWmt5UldQSGp0VTc3N3lqYzg0NVJ5TkhqanlnMFNBV2l5VW5LL2dUK2dFQUFBQkkydFBqZjhFRkY2U3JwYmVuOWVPOVhtK1RJYnE1MXE5ZkwwazY0WVFUOU95enorcnR0OTlPcnlzZmo4ZWJIRTJRU0NUMDZxdXZhdURBZ2ZyODg4L1QyNWNzV2FLK2ZmdW01NjR2WDc2OHlmb0krMDRYMkxzM2Z0R2lSVnEwYUpHa1BYVUU2Z1NEUWFWU0thMWJ0MDdkdTNmUE9QK1VVMDdKcU9Zdi9WOVAvK0xGaXhXTlJyVnMyVEl0WExoUTgrZlAxOVZYWDYzenpqc3ZIWkRyUmtCczJyUkoyN1p0UzIrckc4blEzS1gwaGcwYnB1TGlZcTFjdVZKLy92T2ZKVW5YWFhkZG84Yy8rdWlqOWJZOS8venp1dW1tbTNUVFRUZnBILy80aHlaUG5weFJwTER1czFpK2ZMa1dMMTRzcjllck8rNjRJMzFENTBCWXJkWjI5VysrclJENkFRQUFBS1FaaHFGQUlLQkFJSkR0cG1UWXNXT0hPbmZ1Zk1EWCtmdmYvNjZsUzVlcVg3OSt1dkhHRzNYRkZWZWs5MVZYVjlkYi9tMXZuMzMybVhidjNxM2k0dUowNk4rOGViTSsvL3h6alJrelJ2RjRYSGE3WGQ5Kys2MzY5dTNiNkhXYTI0diszWGZmcFI5ZmZ2bmxrcVJubjMxV1JVVkZPdm5rayt0VjRHOUlROHNKVHA4K1hkT25UMDgvcjd2cDhQcnJyNmQ3dTBlTkdxV1JJMGVtcHo0MFIyRmhvUW9MQy9YTk45K2t0MDJlUExuZWNkdTNiOWVNR1ROMDIyMjM2VWMvK2xIR3ZxNWR1NllmMTlWT1dMbHlwZUx4dUxwMDZhSkpreVpwL2ZyMTZ0T25qN3AzNzY2MWE5ZnEyR09QYlhZYm0wSlBQd0FBQUFCMGNDTkdqTkFGRjF5Z2wxOStXZmZmZjcvR2p4K3ZRWU1HU1pKMjd0eXB3c0xDUnM4OTl0aGpWVnhjbkY0RDNqUk5QZi84OCtyU3BZdGlzWmp1dnZ0dWpSNDlXbXZYcnRXWU1XTWF2VTV6aStHVmxKUmtQTC84OHN1MVljTUdQZmZjYy9yakgvK29uajE3cGtjRjdDMGFqV3JKa2lWYXNHQ0JFb21FN3JubkhwMTY2cW43ZmExLy9PTWYrdWxQZjZxUFAvNVl2WHIxMGtNUFBhU25ubnFxMVNzbVNOS0pKNTVZYjF0K2ZyNmtQZE1TR2xxeVQ5cFRtRy9ObWpXUzl0UTZtRDE3dG9xTGkvV3puLzFNbzBhTlVsNWVua2FNR0tGWUxLWmh3NGJWTzMvR2pCbnExYXRYcTl1ZFN3ajlBQUFBQU5xOXVsN1l0bGhPN2Roamo5VVRUenloTld2V1pJVFNrcElTblh6eXlZMmVGd2dFZE4xMTEybkxsaTJTcEtxcUt1M2N1Vk8zMzM2N0JnNGNxRFZyMW1qczJMR3kyV3dhTkdoUWcvUFo2elRVQTcrM2hncndTZEpWVjEybDBhTkhhL1BtemVyVHAwL0c1N0Y5KzNZdFhyeFk3NzMzbnNMaHNQcjE2NmQ3NzcyM3dSRVMrMzZPTDd6d2ducjI3S2t6empoREgzLzhzVWFNR0tGdDI3WnA4dVRKZXZqaGg1dHM2OEh3NXB0djZ1U1RUOVpISDMyazBhTkhhK1hLbFZxd1lJR21UcDBxbjgrbnNXUEg2dmpqajlkTk45MlVjZDY3Nzc2cmQ5NTVwMVdqUWxLcFZMdGN1ZUpBRWZvQkFBQUF0SHQxODYxYkcvcjNGN0xyTEZ1MlRNdVdMYXUzM2VmemFkNjhlUm1yR2ZqOWZ2Mys5NzlQanc1NDRJRUhkTk5OTittMDAwNlR5K1ZxTXZSTGUrYTA3ejJjWGRvemYzN3Z3blg3cXB2UFgxRlJvVDU5K2lnU2lXamx5cFY2NzczM3RHN2R1blJCUG1sUC9ZSzZZbjM3Mm51ZS9KSWxTL1RWVjEvcDRZY2ZUcmM1THk5UHYvM3RiL1hkZDk4ZDhoVWNkdXpZb2NXTEYrdlJSeC9WUng5OUpFbTY5dHByZGRsbGw2bTJ0amE5SE9ESWtTUFZxVk9uOUhuYnRtM1RzbVhMZE5sbGwyVnNiNjREK2ZmVm5oSDZBUUFBQUxSN0J6cmZ1cWw1OUx0MjdkS2tTWlBrZHJ2MTZLT1BOdGpiMjFnWTNIczZ3SUlGQzFSZFhhM2k0dUptdGFscjE2N05IdXBmcDY3UVhxZE9uYlIxNjFhTkhEbFNYYnQyMWNrbm42eTFhOWZXSzNyWGtMMXZnSmltcVZtelptblFvRUU2N2JUVHRHTEZpdlMrZ29JQ25Yenl5YzB1NU5kVzVzNmRxNk9QUHJyZTBQK2RPM2ZxMFVjZlZTS1IwQU1QUEtCNzc3MVg0OGFOVSsvZXZWVlZWYVVKRXlZb0VBZzB1cExCL3REVER3QUFBQUJaa3BlWHAzZzhMcWZUMmFyekd3dkNhOWV1MWJScDA1UktwVlJSVWFFSkV5Ym95aXV2MUlVWFh0aWkxOXF3WVlObXpacWxxNjY2U3QyNmRaTzBaKzc2ekprejVYYTdXOVhtT20rODhZWTJidHdvdDl1dE5XdldLQkFJNkpoampsRmVYcDVtejU2ZHZ2NzgrZk4xNTUxM3R1amFobUhvWnovN1dVWkJ3OGJVMXRhbVZ6cG9qR21hK3Zqamp5VkpaV1ZsT3ZMSUkxdlVIa25xMDZlUExyend3bnJidDI3ZEtrbDY0b2tuMUxWclZ3MFlNRUFQUGZTUXhvd1pvei85NlUrcXJxN1cxS2xUVzcxc1h6d2ViNU1WSXRxYjNIdEhBQUFBQUhLTzArbFVaV1ZsbTF6TE5FMnRXYk5HYjcvOXRsYXRXcVZldlhycHNjY2VrOFZpMFd1dnZhWVhYM3hSczJmUDFxV1hYcXJMTDc4OFhYaXVNU1VsSlhya2tVZlVxMWN2M1hERERlbnRGb3NsZmJNaGtVaWt0OVZwcUFlOW9XMEZCUVVxTFMxVk1wbFU3OTY5ZGROTk42WEQ2YjQzRko1Ly92a1c5ZlJMYXJBUVhrTW1USml3MzJOZWV1a2xiZHEwU2VlZWU2Nm1UcDJxS1ZPbXlPVnlaUnh6eEJGSDZKRkhIdEVQZi9qREJxOXg4Y1VYTjlqalBtalFJSjEwMGtucFVEOTgrSEN0WGJ0V0V5Wk0wRkZISGFWcDA2YlZteTdSRXZGNFBGMmtNWmNRK2dFQUFBQzBlMWFyVllaaEtKRkl0TGlhdkdtYTJycDFxNzc5OWx0OStlV1hXclZxbGFxcXFoUUlCUFNyWC8xS2wxeHlTWHI0L3FoUm96UjA2RkM5L3ZycmV1T05OL1RtbTIvcTRvc3YxdFZYWDkxZ2NialBQLzljanovK3VMeGVyOGFQSDUvUlV4d0toVFJ6NWt4NVBCN3QyTEZEaG1ISTcvZW45emMxZDM5djU1OS92czQvLy94bUhkdWMzdmpXdXVlZWU5Uy9mLytNYlRmZmZIUDY4Vi8vK2xjdFdMQkFqei8rdVByMjdhdHg0OGJwN3J2djFyWFhYcXNmLy9qSGNqcWRzbHF0c2xxdE91NjQ0NVJLcFZSZVhxNTRQSzVFSXFGNFBLNGYvT0FIVFM2YmFMZmJGUXdHOWJlLy9VMkxGaTFTUlVXRnJybm1HdDF3d3cydDd1R1g5dHlVTVF5RE9mMEFBQUFBa0MxT3AxUFJhTFRGb1Q4V2kybktsQ2txS1NtUjIrM1d3SUVEZGU2NTUrclVVMDl0TU9RVkZSWHB6anZ2MURYWFhLTTVjK1pveVpJbDh2bDhEYzRWTHl3czFKRkhIcW43NzcrLzNuSi9OcHROTzNic1VHMXRyZkx5OG5UYmJiZko0L0drOXpjMC83NjB0RlREaHc5djBmdmIyMTEzM2RYcWN4dmo4WGhVWEZ5c0gvLzR4L1Y2MG91TGkzWDAwVWRMMmpNbi9zb3JyMHpQeFgveXlTZjE2cXV2YXM2Y09kcXhZOGQrWDhkbXMybjI3Tm1ON2wrK2ZMbmVlZWNkclYrL1hrNm5VK2VkZDU2S2k0dlZwVXVYQTNoM2UwU2owVlpQSFdudmpIZzhidTcvTUFBQUFBRElycnFlNFVBZzBPSWUyWjA3ZDZxOHZGeDkrdlJwOGJ6dHNySXlCUUtCQTFxdmZsL2J0bTFUbHk1ZDZyV2x0clpXRlJVVjZ0cTFxMEtoa0VwTFM5V3ZYNzltWFhQYXRHa2FObXhZdlpzUExUa3VIbzhyRkFxcHFLaW8rVy9tL3pOTlU0bEVvc0VlOTJReXFkcmFXcVZTS1ptbW1iSEtnR0VZTWd4REZvdEZEb2VqMGJaKy9mWFhXcnAwcVU0NzdUU2RldXFwOVk1dHJXUXlxWXFLQ2hVVkZYWFlRbjUydTczUkpSWUkvUUFBQUFBNmpPcnFhaVdUeWYzT3N3ZWFxNnFxU2xhcnRjbHBCZTFkVTZHL1k5N0dBQUFBQUhCWThuZzg2VG5nd0lHcXF5V3c5N1NMWEVQb0J3QUFBTkJoR0lZaG44K25ZRENvVkNxVjdlYWdBMHVsVWdvR2cvTDVmREtNUmp2S096eENQd0FBQUlBT3hlRnd5TzEyS3hnTVpzd05CNXJMTkUwRmcwRzVYSzQycXczUVhoSDZBUUFBQUhRNEhvOUhGb3RGb1ZDSTRJOFdNVTFUb1ZCSUZvdWxROC9qYnk1Q1B3QUFBSUFPS1Q4L1g2WnBxckt5a3FIK2FKWlVLcVhLeWtxWnBubllGSU1rOUFNQUFBRG9rQXpEa04vdmw5MXVWMFZGQmNYOTBLUkVJcUdLaWdyWjdYYjUvZjZjbnNlL3Q1WXRVQWtBQUFBQTdZelg2NVhOWmxNd0dKVGRicGZYNjVYVmFzMTJzOUJPSkpOSlZWZFhLeDZQeStmejVmd2MvbjBaOFhpY0NUQUFBQUFBT2p6VE5CVU9oMVZUVXlPWHl5V24weW1ielpidFppRkxFb21Fb3RHb0lwR0kzRzYzUEI1UHp2YnUyKzMyUnQ4WW9SOEFBQUJBVGttbFVvcEVJb3BHb3pKTlUzYTdYWGE3WFJhTFJWYXJWUmFMSldmRDMrSElORTJsVWlrbGswbWxVaW5GNDNIRjQzRVpoaUduMHltWHl5V0xKYmRudGhQNkFRQUFBQnlXa3Nta290R29hbXRyTTRJaEZmOXpoMkVZR1RkMDh2THk1SFE2RDZzcEhvUitBQUFBQUFCeVZGT2hQN2ZIT0FBQUFBQUFjQmdqOUFNQUFBQUFrS01JL1FBQUFBQUE1Q2hDUHdBQUFBQUFPWXJRRHdBQUFBQkFqaUwwQXdBQUFBQ1Fvd2o5QUFBQUFBRGtLRUkvQUFBQUFBQTVpdEFQQUFBQUFFQ09JdlFEQUFBQUFKQ2pDUDBBQUFBQUFPUW9RajhBQUFBQUFEbUswQThBQUFBQVFJNGk5QU1BQUFBQWtLTUkvUUFBQUFBQTVDaENQd0FBQUFBQU9ZclFEd0FBQUFCQWppTDBBd0FBQUFDUW93ajlBQUFBQUFEa0tFSS9BQUFBQUFBNWl0QVBBQUFBQUVDT0l2UURBQUFBQUpDakNQMEFBQUFBQU9Rb1FqOEFBQUFBQURtSzBBOEFBQUFBUUk0aTlBTUFBQUFBa0tNSS9RQUFBQUFBNUNoQ1B3QUFBQUFBT1lyUUR3QUFBQUJBamlMMEF3QUFBQUNRb3dqOUFBQUFBQURrS0VJL0FBQUFBQUE1aXRBUEFBQUFBRUNPSXZRREFBQUFBSkNqQ1AwQUFBQUFBT1FvUWo4QUFBQUFBRG1LMEE4QUFBQUFRSTRpOUFNQUFBQUFrS01JL1FBQUFBQUE1Q2hDUHdBQUFBQUFPWXJRRHdBQUFBQkFqaUwwQXdBQUFBQ1Fvd2o5QUFBQUFBRGtLRUkvQUFBQUFBQUFBQUFBQUFBQUFBQUFBQUFBQUFBQUFBQUFBQUFBQUFBdDhQOEFma3FLTDhQNEtMb0FBQUFBU1VWT1JLNUNZSUk9IiwKICAgIlR5cGUiIDogIm1pbmQiCn0K"/>
    </extobj>
    <extobj name="C9F754DE-2CAD-44b6-B708-469DEB6407EB-2">
      <extobjdata type="C9F754DE-2CAD-44b6-B708-469DEB6407EB" data="ewogICAiRmlsZUlkIiA6ICIxNjg5MjA3NzQ1ODQiLAogICAiR3JvdXBJZCIgOiAiMTExMDUzMjI3NSIsCiAgICJJbWFnZSIgOiAiaVZCT1J3MEtHZ29BQUFBTlNVaEVVZ0FBQS8wQUFBSzVDQVlBQUFEdGdVNnVBQUFBQ1hCSVdYTUFBQXNUQUFBTEV3RUFtcHdZQUFBZ0FFbEVRVlI0bk96ZGQzUlVkZDdIOGMvTVpHYVNtV1JTcFVldzRMb2d6UVVVQzY3b2ltWEZ0dWl5UExpNExxdXVpcEVpS3FCSVVVUkFzU0d1dXJ2eWdLQ29vSUtLcUlzRlVWR2tvMklqZEZJblpmck04d2RQWmhuU1E4S1F5L3QxRHVka2J2bmQ3MHc0U1Q3M1Y2N0o3L2RIQkFBQUFBQUFtaVdieldhcWJwLzVTQllDQUFBQUFBQ09I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5LaUhjQkFBQklVaUFRa04vdlZ5Z1VVakFZVkNnVWtpUkZJaEZGSXBFNFYzZDBNSmxNTXBsTWtpU0x4YUtFaEFSWkxCYlpiRFpacmRZNFZ3Y0FBSTVHSnIvZnoxOVNBSUFqTGhLSnlPLzN5K1B4eU8vM1I4TnJSWkMxV0N6UmtGc1JkSTkxRlRkQUlwR0lRcUZROUFaSnhjMFNtODJtcEtRazJXdzJQak1BQUk0aE5wdXQybC84aEg0QXdCRVZEb2ZsOFhoVVhsNnVoSVFFSlNZbXltNjN5MnhteHRuaENJZkQ4dmw4OG5xOUNnYURjamdjU2twSzRuTUZBT0FZUU9nSEFNUmRKQkpSV1ZtWnlzdkxaYmZibFp5Y0xJdkZFdSt5RENrVUNxbTB0RlErbjA4T2gwTk9wNU9lZndBQURJelFEd0NJSzUvUEo3ZmJyWVNFQkNVbkp6UC8vQWdKQkFJcUxTMVZNQmlVeStXUzNXNlBkMGtBQUtBSkVQb0JBSEZUV2xvcXI5ZXJsSlFVUW1lYytIdytsWlNVS0RFeFVjbkp5ZkV1QndBQU5ESkNQd0RnaUl0RUlpb3VMbFlrRWxGcWFpcHp5K01zSEE2cnVMaFlKcE5KcWFtcERQY0hBTUJBYWdyOS9BVUdBR2gwb1ZCSUJRVUZNcHZOU2t0TEkvQWZCUTcrWGhRVUZFUWZpUWdBQUl5TnY4SUFBSTJxSXZBbkpTWEo1WExSbzN3VU1abE1jcmxjU2twS0l2Z0RBSENNSVBRREFCcE5KQkpSVVZHUm5FNm5IQTVIdk10Qk5TcFc5QzhxS2xJa3dpdy9BQUNNak5BUEFHZzB4Y1hGc2xxdEJQNW13T0Z3eUdxMXFyaTRPTjZsQUFDQUprVG9Cd0EwaXRMU1VrVWlFYmxjcm5pWGdqcEtTVWxSSkJKUmFXbHB2RXNCQUFCTmhOQVBBRGhzUHA5UFhxOVhxYW1wOFM0RjlWQ3hrci9YNjVYUDU0dDNPUUFBb0FrUStnRUFoeVVTaWNqdGRpc2xKWVZWK3BzaHM5bXNsSlFVdWQxdTV2Y0RBR0JBL0hVR0FEZ3NaV1ZsU2toSWtOMXVqM2NwYUNDNzNhNkVoQVNWbFpYRnV4UUFBTkRJQ1AwQWdBWUxoOE1xTHk5WGNuSnl2RXZCWVVwT1RsWjVlYm5DNFhDOFN3RUFBSTJJMEE4QWFEQ1B4eU83M1M2cjFScnZVbkNZckZhcmJEYWJQQjVQdkVzQkFBQ05pTkFQQUdpUVNDUkNMNy9CcEtTa3FMeThuTG45QUFBWUNLRWZBTkFnZnI5ZkNRa0pzbGdzamRydS92Mzc5ZDU3NzFVN3Y3eW9xRWhMbHk3Vjd0MjdEK3M2YTlhczBVc3Z2ZFRnODNmdTNLbFpzMllwUHovL3NPbzRtbGdzRmlVa0pNanY5OGU3RkFBQTBFZ1M0bDBBQUtCNThuZzhTa3hNYlBSMnQyM2Jwa2NmZlZTbm5ucXFuRTVucGYwTEZpelFHMis4b2FsVHA2cDE2OVlOdnM1bm4zMm1Eei84VUlNR0RXclErZnYyN2RPNzc3NnJRQ0NnVWFOR1Zkci8xVmRmYWRPbVRWV2VtNWFXcGdFREJrUmZ2L3Z1dTVvMWExYUQ2cWh3eHgxM3FILy8vb2ZWaGlRbEppWkdwMjBBQUlEbWo5QVBBR2dRdjk4dmw4dDFSSy81N2JmZjZxMjMzbEoyZHJiUzA5T1ZtNXNiM2RlMmJkdDZQVEt3cEtUa3NLWW05T2pSUXllZmZMSSsrdWdqM1hUVFRVcEpTWW5adjNidFdyMzIybXRWbnR1K2ZmdVkwRjloenB3NTBhOC8vL3h6dmZEQ0N6SGJkdXpZb1VtVEp1bisrKzlYbXpadG90dHZ1dW1tQnIrUFE5bnRkcFdXbGpaYWV3QUFJTDRJL1FDQWVnc0VBckpZTFBVSzJUWDUvZTkvSC8yNllqNzVMYmZjRXQwMmNPQkFYWEhGRlhyd3dRY1ZEb2VWbTV0YktlZ3VXTEFnNWliRXE2KytXdU0xdi92dXV6b2Q1M1E2ZGZIRkYwdVMzbnZ2dlpoOXJWcTFVbFpXbGxhdlhoMnovZUNGRFpjdFd4YXpiK3pZc1NvdUxxN3lXdG5aMmRHdnYvLysrMHJiQW9GQTlMb0hiMjlNWnJOWlpyTlpnVUNBQlJvQkFEQUFRajhBb043OGZyOXNObHVqdFRkLy92em8xMnZXck5IMDZkTTFmZnIwYUcrMjErdlYyTEZqVlZoWXFJa1RKNnBuejU2U3BQWHIxMnZjdUhFNi8venpLL1cwUC8vODgzVzZkbTNIdFdqUklocjZIMzMwMFNxUE9UVDBPNTNPS29mYS8vVFRUMXE3ZHEzKzlLYy9WZG5Pd1NNWENnb0tLbTNidTNldkpHblBuajJOZHNPbEtqYWJUWDYvbjlBUEFJQUJFUG9CQVBVV0NvVWFOUkMrK2VhYm1qZHZYc3kyRVNOR1JMOWV1SENoMnJScG83Lys5YS9xMGFPSEpPbVhYMzdScEVtVGRQYlpaeXNuSjBjbWt5bm0vRU43MkEvMjczLy9Xd3NYTGxSU1VwSzZkZXVtOGVQSFZ6cS9La3VYTHRYeTVjdlZwazBiZGVuU0pXYmYyMisvcmJLeU1nMFlNRUEybTAzUFBmZGNwZk1YTFZva2k4V2lTeTY1cE1yMnF4cW1YOVcyQng1NElPYTExV3B0MUpzQUNRa0owVkVGQUFDZ2VTUDBBd0RxTFJnTU51b2lmcGRmZnJuNjl1MHJTVnEzYnAyZWZ2cHBUWnc0VVMxYnRwUjA0RkZ5TzNiczBOaXhZeXVkdTNMbFNxMWN1VktTTkhUb1VGMTc3YlUxWG12ejVzMTY5ZFZYZGRaWlorbUNDeTdRcEVtVE5IdjJiUDM5NzMrdnRjNVFLS1NsUzVjcVB6OWZUejMxbE5MUzBpUkpaV1ZsK3VjLy82bk16RXhkZWVXVlZaNjdaODhlZmZUUlJ6cjMzSE9WbVprWnMrL01NODlVKy9idGRlcXBwOFpzLytxcnJ6UjE2bFE5OGNRVGF0V3FWWlh0aHNOaDVlWGxxVVdMRnJYV1gxY1dpMFZlcjdmUjJnTUFBUEZENkFjQTFGc29GR3EwUi9VRkFvRnE1N2hYeU0zTjFmMzMzeC9UKzN6VFRUZnBpaXV1MEtXWFhocDlYWnNOR3pabzRzU0pTazFOMWEyMzNxcjA5SFFOSFRwVS8vclh2MVJTVXFLY25Kd2FWNjFQU0VqUXlKRWpkZnZ0dCt2Sko1L1V1SEhqSkIwWU9lRHhlSlNUazZPRWhLcC90Yjc4OHNzS2hVTDZ3eC8rVUdsZmFtcXEzRzUzekZCKzZjQncvckt5TXUzYXRhdFN6M3QyZHJiV3JWdW5PWFBtS0JBSWFQYnMyZFZldTc0c0ZvdUN3V0NqdEFVQUFPS0wwQThBYUpDNkRJZXZpOXpjWE4xMjIyMlZ0dDkzMzMweHI2c2FydTl5dWVxMG9GMGdFTkRDaFF1MWNPRkNoVUloOWV2WEw5cExmKzIxMThwc051dWYvL3ludnYvK2U5MTIyMjNxM3IxN3BUYTJiZHVta3BJU1NkSVpaNXloRGgwNmFPM2F0U291THRiU3BVdlZ1M2R2bFplWGErM2F0WlhPM2JObmoxYXNXS0ZPblRycHhCTlByTExHbW01YVZOeGNPTmlaWjU2cDFhdFhLekV4VWYzNjlWTjVlWG1qUFUyaHNiNjNBQUFnL2dqOUFJQjZpMFFpalJZTVR6enh4QnJuM3g4T3Y5K3ZEejc0UUFzV0xOQytmZnZVbzBjUG5YTEtLWHI1NVplMWZmdDJqUjQ5V2hrWkdmckRILzZnRGgwNmFPYk1tYnIzM252Vm8wY1BYWDMxMVRyOTlOT2o3L01mLy9pSE5tellFRzM3MDA4L2piblc1NTkvcnM4Ly96ejYrdXFycjQ1K2JiVmFkZkxKSjJ2ejVzMWF1SENocnJ2dXVrcTFWdlVaZlBIRkY1b3dZWUtlZSs0NXRXblRSanQzN3RTOGVmTzBjdVZLN2Q2OVd6ZmZmTE11dU9BQ09aM093LzZzRG1ZeW1hSlBVUUFBQU0yYnllLzM4MXNkaGxaWVdLaWRPM2RxLy83OUtpOHZsOWZyVlRnY2puZFpRTFBXdDIvZjZIejd4dUIydTZ2c3phNXc1WlZYYXZyMDZYVnViOGFNR2ZyNDQ0LzF3UWNmeU8xMlI0ZnhYM2poaFRLWlRQcmlpeS8wOE1NUHkyYXo2YW1ubmxKR1JrYTBqcmx6NStxZGQ5NVJLQlJTWm1hbXpqampEQTBhTktqZWk5c3RYcnhZcjczMldqVE1Cd0lCVFowNlZaOTk5cG51dU9NTzllL2ZYNkZRU0pkZmZubWQyNnlMeHJxQnNuZnYza2I5SGdNQWdLWmpzOW1xN1kyaHB4K0d0Vy9mUHExZnYxNkZoWVV5bTgzS3lzcFNpeFl0bEppWTJHaHprWUZqV1dQMjlvZENJVzNidGsyREJ3K09HVnIveVNlZmFNbVNKVHJ6ekRNMVo4NmNtSE9xbXROLzFWVlg2ZUtMTDliZXZYdTFlUEZpdFdyVlNvTUdEZElsbDF3Uzg0akIzcjE3YStiTW1mcmlpeStpZ1Y4Nk1GM2cxbHR2MVRYWFhLTWxTNWJvZ3c4KzBONjllNVdSa1hIWTc5VnF0ZXJ1dSsvV3lKRWo5ZXl6eitxc3M4NVNTa3BLcGZkMXNDKysrRUpMbGl4UlhsNmVPbmJzcUNGRGhoeVJJTjZZMzFzQUFCQmZoSDRZVGpBWTFGZGZmYVh0MjdjckxTMU5mZnIwVWF0V3JScHRnU3NBMHY3OSs1c2tHQ1luSnlzOVBUMzZPaWtwU1pMa2NEamtjRGdxSFgvb25QN1UxRlJsWjJjck96dGJqenp5aURwMTZoU3RzYnk4WEQ2ZlQrbnA2ZHE0Y2FPV0xGbWluSnljS3V0bzFhcVZoZzBicGh0dnZGRit2ei9heG9zdnZxZ0ZDeGJVK0I3KytNYy82dnJycjY5eW45VnExWi8vL0dlTkh6OWVxMWF0VXYvKy9TdXRTVkJXVnFZVksxWm8yYkpseXMzTlZYWjJ0dTY5OTE2ZGZmYlpSeXlJRS9vQkFEQU9VaEFNeGV2MTZwTlBQbEZKU1lsNjllcWw5dTNiODRjcjBFU2FZczczbkRsenF1MzUzclZybDBLaFVNeTJxbGE4cjlDNWMyZTkvZmJiOHZ2OXV1S0tLL1RDQ3k5bzJiSmxXclpzbWNyTHkvWGxsMThxSnlkSEV5ZE9WT3ZXcmFQblJTSVJ6Wmd4UTRGQVFIZmZmWGVWTnh2dXZQUE9LcS81NktPUDF2b2VPM1hxSkVuYXZuMTd6RFcvK2VZYnZmLysrL3IwMDAvbDgvbWkrM0p6Yy9YZ2d3L1cyT2Fycjc0YXZVSFNHSmpQRHdDQWNSRDZZUmpCWUZBZmYveXhmRDZmemovLy9PakszQUFhbjhWaWFkVEg5bFVZTTJhTXpqdnZ2T2pyeFlzWDY5bG5uNVVralJneFFtNjNPK2I0SlV1V2FNbVNKZFcydDNqeFlpVW5KK3VLSzY2STJkNjdkMjlObkRoUkV5Wk0wTWlSSS9YWVk0K3BSWXNXMnJadG0wNDY2U1JsWkdSbzBhSkZ5c3JLMHJCaHd5cTErN3ZmL2E3SzY5VWw5RmNFZXF2VnFvS0NBczJmUDErclZxMVNVVkdSRWhNVDVmUDVOR2JNbUdwWCtUL1lKNTk4b3JsejU5WjZYSDJGUWlGR1J3RUFZQkQ4Um9kaGZQWFZWeW90TFNYd0EwZEFRa0pDcFY3M3hsQlVWS1JkdTNaRlh4OGM4ZzhkVm4vcHBaZHF5SkFoR2pSb2tDUnAzcng1NnR5NWMzVC9qei8rcU56YzNHb2ZoZGUxYTFkTm1EQkJYMy85dFZxMGFDRkpHajkrdkg3OTYxOXIvUGp4MnJGamgxNS8vWFcxYmRzMnVtNUFRK3pldlZ1aFVFanA2ZWtLaDhPYU4yK2VKS2xqeDQ1S1MwdlQ5dTNiMWJseloxMXd3UVZLU1VuUjZOR2paYkZZNm5SRHBhbldKMm1LR3pvQUFDQStDUDB3aEgzNzltbjc5dTNxMWFzWGdSODRBaXdXaTRMQllLTzNXOVB3L3RvTUhqdzQ1dlU3Nzd3amk4V2l2bjM3Vm50TzE2NWQxYlZyVjBrSGV1Q0xpNHVWbHBZbWs4bWtVYU5HYWZqdzRYcm1tV2ZVcmwyNzZISDE5Y1VYWDFSNlQ3Lys5YTkxNXBsbnltdzJhOXEwYWRIdFc3ZHVsYVJhaC9NM3RXQXdTT2dIQU1BZ0NQMHdoUFhyMXlzdExVM3QyN2VQZHluQU1jRm1zMVVhYXQ4WWFocmVmN0RhSHJ0WldscXE5OTkvWDMzNjlJa3VER2cybXlWSmZyOC9aaVgvQ3Q5Kys2MGtxVU9IRHBJT0xCNDRkdXhZelo0OU96b1NvTUlISDN4UTUvZDArdW1uYThDQUFmSjRQTExiN1RycHBKUFVyMSsvR2tQMXpKa3pkZXFwcDliYTlydnZ2cXRaczJiVnVaYTY4dnY5Y3JsY2pkNHVBQUE0OGdqOWFQWUtDd3RWV0Zpb1BuMzZzR2dmY0lSWXJWYUZRaUdGdytGb21HNEticmM3Mm41K2ZyNThQcC9zZHJ1Ky9QSkxTYXB5a1QzcHdEU0J6cDA3Ni9lLy8zMTBXN3QyN1NSSlU2ZE9qWmtHSUIxWUJQUzk5OTZUeVdSUzc5NjlvOXRQT09HRW1KNzRDdE9uVDYvemU4ak96dGJOTjk5YzUrT2xBNk9YbkU1bnJjY1ZGQlRVcTkyNkNJZkRDb2ZEc2xxdGpkNDJBQUE0OGdqOWFQWjI3dHdwczltc1ZxMWF4YnNVNEpoaXM5bms4L2thZGRWNDZVQXY4OUNoUTJXeFdGUlFVS0RUVGp0TmtyUm16WnFZWG0ybjA2a3p6enl6eWpiYXRXdW5pUk1ueG15NytPS0x0V1hMRnExZXZWcXJWNitPMldjMm05V3laVXVOSERteVRqOUxYbm5sbFNxM0R4dzRzTlp6NjJMcTFLbU4wazVEK0h3K0FqOEFBQVpDNkVlenQzLy9mbVZsWmJIU05IQ0VKU1VscWJ5OHZGRkN2OTF1MTZXWFhxbzJiZHJJWnJOcDhPREJLaTh2VjNKeWNuUk9mcytlUFpXVGs2TklKQ0s3M2E1dTNicEZoKzdYaGMxbTA1Z3hZdzZyem5QT09VZnQycldydGhkK3pKZ3gwV2xHdlh2M3J2Y1FlYWZUcWQvODVqZjYyOS8rcHV6czdGcVAvK3FycjdSNDhlSkduWC92OVhxckhVRUJBQUNhSDVQZjcrZGh2R2pXbGk1ZHFoWXRXcWhYcjE3eExnVTRwa1FpRWVYbDVTa2pJNE5GM3d3aUZBcXBvS0JBV1ZsWlRKY0NBS0Fac2RsczFmN2licnFKbU1BUjR2VjZsWmlZR084eWdHT095V1NTdytGUWFXbHB2RXRCSXlrcEtaSEQ0U0R3QXdCZ0lJUitOSHZoY0poZVJpQk9rcEtTNVBQNUZBZ0U0bDBLRGxNZ0VKRGY3Mi8wTlJvQUFFQjhFZm9CQUExbU5wdnA3VGVJMHRKU09SeU9KbjBhQXdBQU9QTDR6UTRBT0N4T3AxUEJZRkErbnkvZXBhQ0JmRDZmZ3NGZ25SNFRDQUFBbWhkQ1B3RGdzSmhNSnJsY0xwV1VsQ2djRHNlN0hOUlRPQnhXU1VtSlhDNFhjL2tCQURBZ1FqOEE0TERaN1hZbEppYXF1TGhZa1FnUGhXa3VJcEdJaW91TGxaaVlLTHZkSHU5eUFBQkFFeUQwQXdBYVJYSnlza3dtazBwS1N1SmRDdXFvcEtSRUpwTkp5Y25KOFM0RkFBQTBFVUkvQUtEUnBLYW1LaEFJcUx5OFBONmxvQmJsNWVVS0JBSktUVTJOZHlrQUFLQUpFZm9CQUkzR1pESXBMUzFOWldWbEJQK2pXSGw1dWNyS3lwU1dsc1k4ZmdBQURJN1FEd0JvVkJhTFJSa1pHZko0UEhLNzNjenhQNHBFSWhHNTNXNTVQQjVsWkdUSVlySEV1eVFBQU5ERUNQMEFnRVpYRWZ6RDRiQ0tpb3BZMWY4b2NQRDNnc0FQQU1DeGc5QVBBR2dTRlVQOXJWYXJDZ29LNVBQNTRsM1NNY3ZuODZtZ29FQldxNVVoL1FBQUhHTVM0bDBBQU1EWWtwT1RaYlZhNVhhN2xaQ1FFSDJOcGhjSUJGUmFXcXBnTUNpWHk4VmorUUFBT0FZUitnRUFUYzV1dHlzckswdGxaV1VxTEN5VXpXWlRTa29LUTh5YlNDZ1VVa2xKaWZ4K3Z4d09CNzM3QUFBY3d3ajlBSUFqb3VKNThBNkhReDZQUndVRkJVcElTRkJpWXFMc2Rydk1abWFjSFk1d09DeWZ6eWV2MTZ0Z01DaUh3eUdYeThYbkNnREFNWTdRRHdBNG9zeG1zNXhPcHh3T2gveCt2endlajBwS1NtU3hXR1N6MlpTUWtDQ0x4U0tMeFNLVHlSVDlod09yNzFmOEM0VkNDb1ZDQ2dhRDh2djlDb2ZEc2xxdGNqZ2NzdGxzZkdZQUFFQVNvUjhBRUNjbWswbDJ1ejA2enp3UUNNanY5eXNRQ0VSN3E2WC9CbDBvNWdiSXdUZEhYQzRYNnlRQUFJQXFFZm9CQUVjRnE5VktjQVVBQUdoa1RQUUR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0VmZ0FBQUFBQURJclFEd0FBQUFDQVFSSDZBUUFBQUFBd0tFSS9BQUFBQUFBR1JlZ0hBQUFBQU1DZ0NQMEFBQUFBQUJnVW9SOEFBQUFBQUlNaTlBTUFBQUFBWUZDRWZnQUFBQUFBRElyUUR3QUFBQUNBUVJINkFRQUFBQUF3S0VJL0FBQUFBQUFHUmVnSEFBQUFBTUNnQ1AwQUFBQUFBQmdVb1I4QUFBQUFBSU1pOUFNQUFBQUFZRkNFZmdBQUFBQUFESXJRRHdBQUFBQ0FRUkg2QVFBQUFBQXdLRUkvQUFBQUFBQUdSZWdIQUFBQUFNQ2dDUDBBQUFBQUFCZ1VvUjhBQUFBQUFJTWk5QU1BQUFBQVlGQUo4UzRBQUFEQTZFS2hrTHhlcjRMQm9NTGhzRUtoa01MaHNDS1JTTHhMUXlNeG1Vd3ltODJ5V0N3eW04MUtTRWhRWW1LaUxCWkx2RXNEY0l3ajlBTUFBRFNCY0Rnc2o4Y2pyOWVyU0NRaW04MG11OTBlRXd4TkpsTzh5MFFqaVVRaU1UZDAvSDYvQ2dzTFpUS1psSmlZcUtTa0pKbk5ETElGY09RUitnRUFBQnBSSkJKUldWbVp5c3ZMbFpTVUpKZkxKYXZWR3UreTBNUk1KcE1zRmt1MFp6OHhNVkdTRkFnRTVQVjZsWmVYSjRmRElhZlR5YzBlQUVjVW9SOEFBS0NSK0h3K3VkMXUyV3cyWldabU1yUWJzbHF0c2xxdGNqZ2NLaTB0VlY1ZW5sd3VsK3gyZTd4TEEzQ01JUFFEQUFBMGdvcmUvYlMwTkhyMlVZbkZZbEZxYXFvQ2dZQ0tpb3FVbEpTazVPVGtlSmNGNEJqQXhDSUFBSURERUlsRVZGUlVKSi9QcDh6TVRBSS9hbVMxV3BXWm1TbS8zNitpb2lJV2N3VFE1QWo5QUFBQWg2RzR1RmdtazBucDZla3MxSVk2TVp2TlNrOVBsOGxrVW5GeGNiekxBV0J3L0dZQ0FBQm9vTEt5TWtVaUVibGNMaFpuUTcyWVRDYTVYQzZGdzJHVmxwYkd1eHdBQmtib0J3QUFhQUNmejZmeThuS2xwcVlTK05FZ0pwTkphV2xwOG5nODh2bDg4UzRIZ0VFUitnRUFBT29wRW9uSTdYWXJMUzJOSWYwNExHYXpXV2xwYVhLNzNjenZCOUFrK0MwRkFBQlFUMlZsWmJMWmJDemExd3lFUXFGNGwxQXJxOVVxbTgybXNyS3llSmNDd0lBSS9RQUFBUFVRQ29WVVZsYW1sSlNVSm1uL3ZmZmUwOUtsU3hVTUJodDAvckpseXpScjFxeEdxZVhISDMvVWswOCtxY0xDUWtVaUVXM1pzdVd3MmhzNGNLRGVldXV0ZXA4WGlVUTBjK1pNRlJVVjFldThEUnMyYVBEZ3dmcnl5eS9yZmMwS0hvK253Zi9xSXprNVdlWGw1UXFId3cydUZRQ3FraER2QWdBQUFKb1RyOWNyaDhQUkpNUDZnOEdnbm4vK2VXVm5aK3V5eXk1clVCdFdxMVh2dnZ1dXVuVHBvbjc5K2gxV1BmdjI3ZE95WmNzMFlNQUE1ZWJtNnA1Nzd0R0FBUU0wYk5pd21QZWZtNXRiYlJ2dDJyV0xybmxRVmxiV29KNTN2OSt2RlN0V2FNaVFJZlU2cjJQSGpqS2J6WHJpaVNmMDNIUFB5V2F6UmZldFhMbFNEei84Y0tWenpHWnp6STJKYTY2NXB0NzFWbGkyYkZtZGo3VllMRXBLU3BMSDQ1SFQ2V3p3TlFIZ1VJUitBQUNBZXZCNnZYSzVYQTA2OTZ1dnZvcDUzYmx6WnlVa0pHajM3dDJTRHZSTXU5MXVYWERCQlpXQ2RPdldyWldROE44LzNWYXVYRm5sTld3Mm16SXpNL1hsbDEvS1lyRlVlY3g1NTUxWHAzb3JwaStFUWlGMTdkcFZkOTk5dHg1NTVCR1ZsNWZyemp2dmpCNTMwMDAzVmR2R3E2KytxcVNrcE9oODllcHVsb1REWWUzY3ViUEtmWGw1ZVpLa2twSVNlYjNlYXEvVnRtMWJlVHdlRlJRVVJMZWRkZFpaY3J2ZDJydDNiNVhuekprekovcjFpeSsrcU5XclYxZDVUSFoydHFRRE56aHV1dW1tYUtBUGhVSzYvUExMOWR4eno2bE5tell4eDlSWFltS2kzRzQzb1I5QW95TDBBd0FBMUZFb0ZGSWtFbW53WFA3eDQ4Y3JMUzFORm90RitmbjUwY0I1YUVCOC9QSEhLNTE3Y1BDVVZHVXY5Y0ZXcmx4WjdZMkI4ODQ3cjhiZStRb1Z3K2wzN3R5cGhJUUVkZWpRUVgvNXkxL1VxbFVyNWVibXFrV0xGckxiN1RYMmFPZm01bXJIamgzUllldS8vUEtMUHZ2c3M1aGpPbmZ1TEtubW13ZVNkTnR0dDlXNGY5NjhlVnF6Wm8wZWZmVFJTdnMrK2VTVG1OZGp4b3lScE9objZ2RjQ5UFhYWCtzM3YvbE5wWE05SGs5MHZuM0ZzUDJLMXhVakY2bzZwcjZzVnFzaWtZaENvVkMxTjJ3QW9MNEkvUUFBQUhYazlYcGpob2czeE1NUFA2enM3R3hkZXVtbE1kdHJDczZISGx0aDZOQ2h1dmJhYXh0VVIzMTZvaDk4OE1FcXQwK1pNa1U5ZXZTbzhkd1BQL3hRQzV5eG5Fa0FBQ0FBU1VSQlZCWXNpTDVldG14WnBmYzZmZnAwZGVyVXFjclBJQktKYU5Tb1VkcTFhNWRhdG15cGFkT20xZmc5K04zdmZxZTB0RFR0MmJOSGwxOStlY3krZi96akh6cmxsRk4wM25ublZib2hzbno1Y25rOEhnMGFOS2hTbXprNU9aVzJEUnc0TU9iMTdiZmZYbTFOOVdHejJlVDFldW50QjlCb0NQMEFBT0NvRW9sRVZGQlFvTHk4dktOdTVmV1VsQlRaN2ZZR0QrOC9Fbjc4OFVldFhMbFNOOXh3UTh6MmpSczNxbjM3OXRFRkNPc3kzN3hpbVBxa1NaT3E3QUd2aThHREIrdVBmL3lqZkQ2ZnJydnVPdVhrNU9pM3YvMnRKT25ubjM5V1RrNU96TFNGUTczeXlpdmF0bTJiWnMrZXJjbVRKMnZLbENrYU8zWnNqY0hmYnJmcm1XZWVrY3ZsaWs1bCtQenp6L1g2NjY5cjh1VEpsWTRQaDhOYXNtU0ordlRwbzEvOTZsY3grNFlNR2FMTExyc3M1bnQrNkJEL1E5djY3TFBQR2p3YXhHYXp5ZWZ6TmVoY0FLZ0tvUjhBQUJ3MWlvcUs5TVVYWDZpNHVEamVwVlNwVzdkdThucTlhdEdpUlpPMFgxV1BmbTNoZk1XS0ZWcTNicDFHamh3cDZjQlEvRmRlZVVYOSsvZVB6akVQQm9PNjc3NzdkTlpaWjJuVXFGRjFycWVpdDdtOHZMemFZOXh1ZDYzZnIrenNiUG45ZmtsU1VsSlNwY0JlVmVpUFJDSmFzR0NCNXM2ZHEySERocWxObXpaNjRJRUhkTmRkZCttdXUrN1NtREZqMUxwMTZ5cXYxN1ZyVncwWU1FQWJObXpRZWVlZHA2S2lJczJhTlV1WFgzNjVUai85OUVySGYvenh4OHJMeTlPa1NaTXE3VHY1NUpQMXB6LzlxY3JyL1A3M3Y0OStIUTZIZGRkZGQybisvUGx5dTkzNnkxLytVdjBIVWdPejJjd0svZ0FhRmFFZkFBQWNGWDc4OFVldFhidFdMcGRMZmZyMFVYcDZ1aHdPUjNUbDk2TkJYbDZlMHRQVG0vUWFNMmZPVkpzMmJiUnIxeTZOR0RHaTF1TTlIbzgrK09BRDNYampqVXBMUzFPblRwMGtTZDk4ODAwMDlHL2R1bFZlcjFjOWUvYU1udWYzKzFWWVdGaGoyNW1abVRLWlREV0crcVZMbDJydTNMazF0ck5zMmJMb2ZQZkV4TVRvOW9ySEVoN2FLLzdMTDcvbzZhZWYxb1lORytSME9yVjU4MlpkY3NrbE91NjQ0elI5K25STm5EaFJmLy83My9XSFAveEJWMTExbFJ3T1IvVGNtcVpOdlBubW0zcnp6VGNseGE0UFVGUlVwSEE0ckEwYk5xaHQyN1l4NS9mcTFhdlNZd1lyZXZyZmV1c3RlYjFldmZ2dXUxcXlaSWtXTFZxa2E2NjVSdWVmZjM2RHA0RllMSmFqYm9RTGdPYU4wQThBQU9LdXFLaElhOWV1MVFrbm5LRHUzYnMzeWVQd0drTTRIRzd5MnB4T3Axd3VWNDFCKytDVjhIdjE2cVhaczJmcjg4OC9WLy8rL1pXWm1hbVdMVnRxMDZaTjBRRDg5ZGRmeTJ3Mng0VCtUWnMyYWV6WXNUWFdzbXpaTXJsY0x1WG41MWQ3ektCQmd6Um8wQ0NGUWlFTkhqeFlBd1lNcUxKbnZHSlJ3SU9IeVI4YStqZHUzS2czMzN4VG4zenlpVnd1bDBhTkdxWFRUejlkOTk1N3IwYVBIcTBKRXlZb016TlRNMmJNMEx4NTg3Unc0VUs5OXRwck92Lzg4M1h1dWVlcWMrZk9NYXZ4MStTSEgzNklmbjNGRlZkSWtwNTQ0Z2xsWldXcFo4K2VkVnFCdjZxUkdiTm16ZEtzV2JPaXIrdnoyRDZKbm40QWpZL1FEd0FBNGlvU2llakxMNytVeStVNnFnUC8wYVJpcUx6ZGJsZXJWcTJVblowZERmMlNkTW9wcDJqTGxpM1I0OWVzV2FQVFRqdE55Y25KMFczZHUzZlg0c1dMbzYrdnZQSktEUjA2VkZkZWVXWE10VnEyYkJsOXBHQk52dm5tRzVXWGwrdmlpeStXZE9EN2V2QW9qUjA3ZGtoU3pKRDhRQ0FnNlVEb2YrT05OL1RNTTgvSTZYVHF1dXV1MHpYWFhCT2RYakIxNmxROStPQ0QwVENja0pDZ1AvLzV6K3Jmdjc5ZWZ2bGxyVml4UWl0V3JORE1tVE4xNG9rbjFscXJkR0JreWNHdXVPSUtiZG15UlU4Ly9iU2VmLzU1WldkblIwY0ZITXpyOVdycDBxVmF2SGl4QW9HQVJvd1lvZDY5ZTlmcG1nQVFENFIrQUFBUVZ3VUZCU29xS2xLZlBuMk8rc0JmMFFzYjc4ZXB1ZDF1U1lvdXl0ZXpaMCs5L2ZiYkNnUUNzbHF0NnRDaGd6NysrR081M1c2RlFpSDk4TU1QR2pac1dFd2JKcE9wMGhCMGk4VlNhVnU3ZHUxaWVzV3I4Lzc3Nyt1Y2M4NVJSa2FHWG5ycEpYMzc3YmVhTUdGQ2RQL1dyVnQxM0hISHhmVDBlNzFlU1FkdVhseDg4Y1ZLVEV4VTM3NTlZNllBU05LR0RSczBkT2hRSFhmY2NUSGJXN1ZxcGVIRGgrdkdHMi9VamgwN29vRy91cWNkVktpdTkvM3FxNjlXVGs2T3RtM2JwbzRkTzhaOG4zZnYzcTIzM25wTHk1Y3ZWMWxabVRwMzdxeVJJMGRXcWtuU1lmMy9PQktqU1FBY1d3ajlBQUFncnZMeThpU3B5ZWZLTjRhSytkWk5HZnJkYnJjS0N3dWp3YjRxZS9ic2tYU2dGMTQ2c0hEZDY2Ky9yazJiTnFsNzkrNDY0WVFUSkVuYnRtM1QzcjE3RllsRWROWlpaeldvbm80ZE8rckREejlVV1ZsWnRZK1JjN3ZkV3JWcWxSNTU1QkZKMHZISEg2KzVjK2RxOCtiTjBUVUd2dnp5UzNYcDBpWG12SU5EdjlWcTFVVVhYYVQvL2QvL1ZhOWV2V1MxV2pWOCtIQTkvdmpqK3U2Nzc3Umt5UkxkZSsrOU1iM3F1Ym01bWpsenB1Njg4ODVLcSs1UG5EZ3grdmxVMkx0M3IrNjc3NzVxMzJ2RmZQNzgvSHgxN05oUkhvOUhuMzMybVpZdlg2NE5HelpFcDFWSUI2WkhWTGRZMzV3NWM1U2RuVjN0ZFdyUzFQKy9BQng3Q1AwQUFDQ3VLaFl0TzNneHRxTlZZOHkzcm0yZStPalJvMnR0NDRjZmZwREpaTkx4eHg4dlNlclNwWXZNWnJQV3JsMnI3dDI3cTJQSGpob3laSWphdFd1bjExOS9YYWVjY2txRG56alFwVXNYUlNJUnJWbXpKdnI0TytsQWIvblpaNSt0MU5SVXZmbm1tK3JVcVpNNmR1d29TZXJUcDQreXNySTBiOTQ4VFpreVJldlhyOWUrZmZ0MHpqbm54TFR0OVhwbE5wdWpjL3IzN05taitmUG5xMzM3OW1yYnRtMzBzNzdoaGh0VVZGU2t5Wk1uNjVsbm5sR0xGaTIwYXRVcWRldldUYUZRU0dQSGp0WE1tVE5qZXQxYnRteFo3K0M5YTljdVNRZEdVT3pjdVZQRGh3OVh5NVl0MWJOblQ2MWZ2NzVPWWI2MlVRYTFvYWNmUUdNajlBTUFnS1BDMGJSS2YzVVNFaExrOS9zckRUK3ZqNG9lNktyQ2Y5KytmVFZzMkRCbFptYlcyTWFhTld0MDBra25SWHZlSFE2SGJydnROblh1M0ZuU2dWWDNCdzBhSkxmYnJYWHIxdW1HRzI2b1UyMWVyMWZidG0zVGpoMDd0R1BIRG1Wa1pPalNTeS9WY2NjZHArWExsMGREZjJGaG9aNTg4a25aN1hhMWFORkNyN3p5aWdZT0hLai8vT2MvS2l3c1ZFRkJnV3cybTlhdVhhdHQyN1pwL3Z6NWF0bXlaYVc1N3g2UEorYXovT2lqaitSd09IVEdHV2RFMXdDb2NQdnR0K3VjYzg1Um16WnR0SC8vZmsyZE9sV2pSbzNTaEFrVGxKT1RvL3Z1dTA4elpzeW85ODJqVjE5OVZkOTk5NTBjRG9lKy92cHJaV1ptNmxlLytwVVNFaEkwZCs3Y2FIdUxGaTNTTGJmY1VxKzJHOEx2OTFmNUNFTUFhQ2grb2dBQUFOUlJZbUppclkrNXEwMUZEM1Q3OXUxbHRWcWppOWxKMHQxMzMxM3IrYnQyN2RMYXRXc3JCZm1LQmZRT3RuTGxTb1hEWWZYdDI3ZlN2dFdyVjJ2Nzl1M2F2WHUzZHU3Y0tVbWFOMitlNXMyYkorbkFrUHVycnJvcTJ2YmN1WFAxOWRkZjYvVFRUOWRQUC8wa1NUcmhoQk8wYytkTytmMStMVml3UU9ucDZjck16RlJHUm9hNmRldW1mZnYyYWNhTUdmcmxsMTkwNTUxM1Z1ckJMaWdvaU42NENBYURldXV0dDlTdlg3OHFIM2VYa0pDZ1hyMTZTVkswM3VPUFAxNFpHUmthTjI2Y1JvOGVyYmZmZmx2WFhIT05wQU5EK1E5VjFiYjA5SFRsNXVZcUZBcnA1Sk5QMXZYWFh4OE4zWWZlUUpnOWUzYVQ5L1Q3L2Y1bU1kVUZRUE5CNkFjQUFLZ2ppOFVpazhrVVhUQ3Z2dWJObTZmVTFGUkpCd0trZEdCZWVsWGNicmNzRm91MmI5OHVTVXBLU2xJa0V0SHMyYk9WbEpTa2l5NjZTTU9IRDllMmJkdHF2ZTZRSVVOaVhzK2FOVXVMRnkvVyt2WHJsWmFXcHV6c2JGMTIyV1ZxMTY2ZDJyVnJwK3pzYkIxMzNISFIwUmRYWG5tbGxpMWJwb2NlZWtnNU9UbjY2S09QbEppWXFQYnQyMGZuNzJka1pGUWFyWEhXV1dkcDh1VEo2dEtsaXk2ODhFS1ZscFpxeVpJbFNrMU5WWGw1dVpZdlg2NnVYYnRLT3JEUVgwbEppUzYvL0hKSmluNU9xMWF0aXZtc0E0R0FsaXhaSXFmVHFmYnQyMHM2OExTQ0o1OThNaWFRMXpSMy8yRDkrdlZUdjM3OTZuUnNNQmlNUGptaEtRUUNBWmxNSnViMEEyaFVoSDRBQUlCNlNFeE1sTmZyYlZEb3IwOFA3dXpaczdWeTVVcEpVbzhlUFpTVmxhVklKQ0tuMDZtaFE0Zks1WEpwM0xoeDh2bDg5YTZqWmN1V0dqRmloQklURTJOVzA2OU9VbEtTeG8wYnAzSGp4bW5LbENtU3BMUFBQanNhVHF1Ymp2RGlpeThxT1RsWmQ5MTFsMHdtazV4T3B4WXRXaFN0K2Zqamo0K09XRGp0dE5QMDBrc3ZSWWY3WjJabTZ0cHJyOVZycjcybStmUG5SOXMwbVV6S3lzclM4T0hEWTc0SGgvYkFWelgvUGpjM3Q5WTFGV3B5NjYyM052amN1dkI2dlljMWRRUUFxbUx5Ky8yUjJnOERqbDZ2dlBLS09uZnVIRjBkR0FEUXZHemV2Rm1iTm0zU3dJRUQ0MTFLbllURFllWGw1U2t6TTdOUmVtVEx5OHUxZXZYcVNyM05aV1ZsS2k4dmw5VnFWVnBhV25SN1EwY1pOSWE4dkR3dFc3Wk1QcDlQQXdjT2pLbXJLbnYyN0pIZjc0OHVPRmdoR0F4S1VwUE5YZCsxYTVkYXRHaFJxZjFnTUtqOC9IeTFiTmxTYnJkYnVibTUwWFVRYWpOejVrd05IVHBVR1JrWmpYTGNvVUtoa1BMejg1V1ZsY1ZDZmdEcXpXYXpWYnN3RHFFZnpSNmhId0NhdCtZVytpV3B0TFJVb1ZBb09nUWRPRnpGeGNXeVdDeEtUazZPZHlrQW1xR2FRaiszRVFFQUFPcko2WFRLNy9mSExNSUhORlFnRUpEZjc0OHVhZ2dBalluUUR3QUFVRThtazBrdWwwdEZSVVhSWjhrRERSRU9oMVZVVkNTWHk5VXNIbHNKb1BraDlBTUFBRFNBM1c2WHcrRlFVVkdSSWhGbVM2TCtJcEdJaW9xS2xKU1VKTHZkSHU5eUFCZ1VvUjhBQUtDQm5FNm56R2F6M0c0M3dSLzFFb2xFNUhhN1pUYWJtY2NQb0VrUitnRUFBQTVEYW1xcUlwR0lDZ3NMR2VxUE9nbUh3eW9zTEZRa0VtRXhTQUJOcm1tZWszS0VSU0lSclYyM1VSK3ZXcTJObTdjcVA3OVFIcTgzM21YaGlIbzkzZ1hnQ0VoS1RGUm1acnBPNjNTcXpqM3JUUFhvZGhyekh3SEVuY2xrVWxwYW1rcExTNVdmbjYrMHRMUzRQVklQUjc5QUlCQWQwazhQUDRBam9kbUgvcDI3OXVpeHA1N1Z4czFiNDEwS2dDYm04WHExWStkdTdkaTVXKys4OTZGTzYzU3FjbTc5bTlxMmFSWHYwZ0JBeWNuSnNscXRLaW9xa3MxbVUzSnlzaXdXUzd6THdsRWlGQXFwdExSVWZyOWZMcGVMT2Z3QWpwaG1QYngvNCthdHlybHJQSUVmT0VieE13REEwY1p1dHlzckswc1dpMFg1K2ZrcUtTbmhzWDdIdUVBZ29KS1NFdVhuNTh0aXNTZ3JLNHZBRCtDSWFyWTkvVHQzN2RFREQ4NVFhVm1acEFORDZ5NjU2QUpkOHJ2ejFiNTl0aHhKU1hHdUVFQmpLL2Q0OU1zdnVYcjd2US8xOXZMM0ZZbEVWRnBXcGdjZW5LSEhwazJpeHgvQVVjRmtNaWs1T1ZrT2gwTWVqeWU2eUovTlpwUE5acFBaYkpiRllwSFpiR2FLa29GRUloR0Z3MkdGUWlHRncySDUvWDc1L1g2WlRDWWxKaVlxS3l0TFpuT3o3bThEMEV3MXk5QWZpVVQwMkZQUFJnTi9aa2E2N2hrMVhOMjduaGJueWdBMEpVZFNrbjU5NmluNjlhbW5xTjk1Wit1aDZZOHJ2NkJRcFdWbGV1eXBaelZ0OG5qK2dBWncxRENielhJNm5YSTZuUXFGUXZKNnZmTDVmREhCa0JYL2pjTmtNc1hjMEVsSVNGQjZlanBUUEFERVhiTU0vV3ZYYll3TzV6V1pUTHAzOUIzcTFxVnpuS3NDY0NSMTczcWE3aGsxWEtQSFRsUWtFdEhHelZ1MWR0MUduZDY5Uzd4TEE0QktMQmFMbkU1bnZNc0FBQnlEbXVVWW80OVhyWTUrZmNsRkZ4RDRnV05VOTY2bjZaS0xMb2krL25qVjUzR3NCZ0FBQURqNk5NdlFmL0NpWFpmODd2dzRWZ0lnM2c3K0diQng4NVk0VmdJQUFBQWNmWnBsNk0vUEw0eCszYjU5ZGh3ckFSQnZCLzhNT1BobkF3QUFBSUJtR3ZvOVhtLzBhMWJwQjQ1dEIvOE1PUGhuQXdBQUFJQm1Hdm9CQUFBQUFFRHRDUDBBQUFBQUFCZ1VvUjhBQUFBQUFJTWk5QU1BQUFBQVlGQ0VmZ0FBQUFBQURJclFEd0FBQUFDQVFSSDZBUUFBQUFBd0tFSS9BQUFBQUFBR1JlZ0hBQUFBQU1DZ0NQMEFBQUFBQUJnVW9SOEFBQUFBQUlNaTlBTUFBQUFBWUZDRWZnQUFBQUFBRElyUUR3QUFBQUNBUVJINkFRQUFBQUF3S0VJL0FBQUFBQUFHUmVnSEFBQUFBTUNnQ1AwQUFBQUFBQmdVb1I4QUFBQUFBSU5LaUhjQkFQN3JpelZyOWZQMlhMVnAzVXJuOU9sZDYvSGhjRml2di9tMlFxR1FPcDUwb25wME8rMElWQWtBQUFDZ3VhQ252NEVXdkxKWXUzYnZyWExmRzB2ZjFjdXZ2VkhqK1JzM2I5WGQ0eWZyL2Y5ODNCVGxOWm1sNzZ6UUxYZU0wYnNyL3FOd09OemsxL3ZoeDU4MWRjWVRtdlhVUDVyOFd2RldVRkNvU1ZObjZ0a1g1aW9VRE5icG5LWHZydERzZi94THo3NHdWMDZubzg3WDJyaDVhNE8vZjMvUEdhTy81NHpSbXJYckduUStBQUFBZ0NPSG52NEdXTGRoazU3Nzl6ejlhOTVDL2ZPWng5UzZWY3VZL2YvNjM0VnlsNVRvMnFzSFZOdkd0OTl0MDVxMTY5UzUwNmsxWGlzVUNtblB2djAxSHRPbVZVdVpUS2JvOFExaHNWaHFQYWJZWGFMbi9qMVBKU1dsZXY4L0g2di9oYjl0MExYcVkrMzZqVnJ4NFVjeW1VejYzUVhucWRPcHA5UjRmTzZPblhWcU56WFZKVmRLU3N5MkcyNitvOEYxMXNVL241bFY0LzQ1TDh5VngrdlZxYWVjckw3bjlLbTFQWS9YcXhmbnZTeEpPdS9jczNUS3lTZldxWTQzbHkzWDQ3T2YwMm1kVHRXOW8rL1FjVm1aZFRxdnduZmJmcFFrbFpTVTF1czhBQUFBQUVjZW9iK2VRcUdRWmovM2IwblMyWDE2cTNXcmx0cWZseStMeGFLTTlMUXF6OW03YjcrQ29aRGF0bTRWM2ZiVHo5c2xTU2VlY0h5TjE5dWZWNkEvRDd1OXhtTmVuZitDVWwwcHl0MnhVemZjbkZPZnR4UDE5R01QMXhvYW4zem1lWldVbENveDBhNFJ0OS9Vb092VTE5VURMdFY3NzYvVUR6LzlyR2VlKzdjZW56Nmx4dVByK3Y1ditKOC9hdkFmcjRuWmxydGpWNFByUEZ3Zi9PZVQ2S2lQM1h2MzZTKzNWUDgrMHRQU05IUHFBMXF3YUxFS2k0b2xTUnMzYmFuMXBzWFZWMXlteXkrNVNLbXBMdGxzTm0zWXRFVTMzVDVhZDQrOFhiMTc5bWk4TndNQUFBRGdxRUhvcjZjRnJ5eld0aDkrVW1LaVhUZmZlTDBrYWREUW05V3l4WEdhOThMVFZaNHo0dTc3dFhmZmZxMTQ2NVhvdGg5Ly9rV1MxUEdrdXZYT21rd21kZnIxcjJLMmJkcTh0U0Z2b1VySlRtZU4rMTkvWTVrKy9PaFRTWkxYNjlQLzNIaHJnNi8xdDc4TXFYRVV4TUhNWnJPRy9lVi9kUGY0eVRLYnpTb3FLbFphV21xRHIxMFhCMytmS2x4eDNaOVZWbFplNVQ1SnV2RDNBK1ZLU2RGckw3MVE1YjZhL1B6TGRqMzIxTFBSMThYRmJoVVh1NnM5M3VQeGF1UG1yVnE0YUhGMFczNUJvZklMQ211OGpydTRSSkxVOSt3ejFhWlZTNDJmOUxEMjUrVnI3QU1QYWNpZ2dSb3k2QS9SRVNNQUFBQUFqSUhRWHc5YnRuNm51UXNXU1pKdStldlFlZytMcnVEeGV2WERUNzhvSXlOZExZN0xxdE01ZHJ0TnM2Wk5pdGxXVTVpc0xwd2VyTHpjb3dIWEhyaHhrWnhjL1h6dzlSczNhODRMTC82M0ZwdE5DZGI2L2RmeCtmd0svdjg4OWVxQzVTVlgvYW5hODAwbWs3NzkvZ2NOdXVHV0t2ZGZmT0g1dXVQV1lkSFgvM3ptTVdXM2F4dHpUR2xabWY3NDU1dms5ZnJVcmwyYmV0WGZWUGJzM2E4eDR5ZXIzT1BSYVoxTzFTTlQ3dFArdkFLTkh2dUFUdjFWUjQyN0s2ZlM1NVZmVUtoYjdyaEx3V0JJN1k5dnA5bVBUWlBOWnRYaXQ5N1I3SC84UzM4ZE9sZ0RyN3E4eHV1ZWZOSUplbUxHZzdyMy9nZjE0OCsvNk1YNUw2dDlkbHVkZCs1WlRmbDJBUUFBQUJ4aGhQNDZLaXdxMWdNUHpWQXdHRlNmM2oxMTJjVVhOcml0RFJ1M0tCUUtLVE05WFordS9xTFMvbFl0V3Vpa0V6c2NSclYxc3k4dlQ5S0JRRjFkVC8vVzc3WnAzTVNwQ2daRHN0bXM4dnNEYXRFaVN6TWVlcURhNlF5SFdyTjJuU1pQZlZTbHdhRGF0bW10QzM1N2JwWEhCUUtCR3R1cGFYOHdWUHZDZDh2ZWVWOWVyMCtwcmhTZGZXYXZXbzl2YXJrN2R1cWUrNmNvdjZCUTJlM2FhdEw0TWJKYXJjckt6RkJhYXFwV2ZyeEt5VTZIN3J6dHYxTXBJcEdJSms2ZHFZTENJbG10VnQwemNyaHNOcXNrcVV1blUrVjBPRFRuK1JjVkNBVDBwMnV2cnZINldaa1plbXphSk4wL1pacTZkZWtjRGZ4YnRuNm4yMGVOcmJYK0tkTWUwNVJwajlWNFRGMXVQZ0VBQUFCb09vVCtPdkI2ZlJvL2Nhcnk4Z3ZVcG5WTGpiN3o3NGZWM2pjYk5rcVN2di9oUjkwLytaRksreSs1cUo5R0RxKzZSN3N4YmRpNFJaS1VtWkV1czdueWd4eTIvZkNUN2g0L1dlWGxIblU0UGx0VEp0eWpDVk9tNi9zZmZ0U0l1Ky9UcFBGM0s3dUdIdk5RS0tSNUMxL1YveTU0VmVGd1dObnQybWphNVB1cXZWbFFFUkR6OGd1MGQ5OStkVDVrT3NQQlhsMnlWTC9wMFZVZGpzK3UwM3NOaDhOYS9OYmJrcVJMKzErb2hJVHEvK3ZYTklLaXBuM3VrcEphaC9KWEtIYVg2STdSNCtVdUtmbi96Mlc4VWxLU0pVazJtMVVUeG83U1RiZVAxamZyTjhWTWFUQ1pUTHJ4K2tHYS9QQ2pHbmJELytqa2swNkl0bm5TaVIzMDRBUDNhdVE5RTdScDg3Y0toVUsxTHREb2NDVHA0VW5qcS96K0F3QUFBR2orQ1AyMUNBWkR1bi9LTkczOWJwc2NqaVJOdnUrZVNxdSsxOWZuWDM0dFNRZEM3ZjhQM2Q2NWE3ZUtpb3JWNGZoc3RXM1QrckRyUHRpNkRadGtNcG1VbnBZcXA5T3BTQ1NpVFZ1KzFUL25McEFrZGU5YStkbnVhNzcrUmhPbnpsUjV1VWZ0MnJiV3RDa0h3dnBERDl5cnU4Wk4wbzgvLzZMYlJ0NmpuRnYvcHZQN25sM3AvQzFidjlQanM1L1g5ejhjV09uOU56MjZhdnpkSTJwZE8yRGo1cTI2ZDhLRHN0dHNlbjcybzFWKzFqdDM3ZFl6LzcrWTRwZ1J0K25DOC92VytobDgvT2xxN2R1Zko0dkZvZ0dYOWEveDJKcHVaRFJFVlFzRXBycFM5TmVoZzdYMG5SVjY4SUY3NVVoSzFFUFRINDg1SmlNalhhMWJ0b2d1SEhtd1gzVThXV3UrWHFjMVgxZCtiRjdiMXEza2REbzA3ZEduZE0rbzRaWDI3OXVmRnpPdDVOREEzL0hrRS9YU3Y1NnA5djBNR25xekpHbjRMWDlWbnpONlZuc2NBQUFBZ1BnajlOY2lFZ2xyeTlidlpiTlo5Y0RZMFRvKys4QTg4UmRlZkVsbjl2NU45QkZ5ZS9mdHI5VExXMVd2N3c4Ly9heGZ0dStRSkQwMmJWSjB2dlo5azZkcDFlb3ZkZGVkdCtxVWppYzE2bnQ0NTcwUDlONEhIMVc1THlreFVZT3ZpeDBHL3NiU2QvWGtuQmNVRG9kMVFvZmo5ZEFEWTZPOTgybHBxWm94OVFGTmVmaFJyVm03VGxPbVBhWVAvdk9KL3ZhWEljcHUxMGE1TzNacTdvSkYrbkRscDRwRUlySmFyYnJoZi82b2dWZGZYcWRGNGs0NnNZTWNTVW5LeXkvUUU3T2YxOWk3S3E5aS85TExyeXNTaVNqWjZWU3YzOVJ0MWZsRmk5K1NKSjEzYnA5cTEySTQ2WVFPa3FRNVQxUWVmVkZoMnFOUFNaTHV2TzF2c2xxdGRicjJ5Nis5VWVYMlMvdGZvUDRYL2xZV2kwVWVyemU2ZXYvQmZ2NWxlNTJ1Y2FpS2hTSVBEZjNyTjI3V1hlTW02Zm8vRGF4MitIOUNRa0tkMXF0SVNVbHU4TG9XQUFBQUFJNE1Rbjh0ckZhcitwelJVeGY4OWx6MTZOWkYwb0ZlOFBrdnY2YjVMNyttcHg5N3VOYWgwZUZ3T1ByMWh5cy9qWDd0OS90bHQ5c2xTZm41QjFaZXo4aElyN0lObjgvZjRPZkluM1RpQ2ZwNDFlZnkrZnlLUkNLU0pMdmRybTVkT3VuRzYvOVVhY0c3SFR0M0tSd09xK2ZwM1hYZjNTUGtjQ1RGN0U5SmR1cWhpV1AxMGl1dmErNUxpL1RaRjJ2MCtacXY5ZXRUVDlIbUxkOUdyOUh6OU83Nis3Q2gwUnNsZFpHVW1LaGIvdnBuVFhyNFVYMzQwYWZxZitGdjFmUDA3dEg5dVR0MjZiMFBEOXpBdUg3d3RVcDExVDdxWXUyNmpkcnk3ZmVTcEd1dnF2NnBBVFdGL1FyTDMvK1BKT24yVzI2c1UramZ2UFU3ZmIvdFIrWGMrcmNxOTFjMS9QNXc1OEdYbHBYcHl1dUdWcmx2enZOekZRd0c5Y0tMTCttSEgzL1dYU051azkxbU82enJBUUFBQURoNkVmcnJZT1R3VzZLTHBVblN2K2U5clA5ajc3N0RtNnphUDRCL255Uk5rN1JObTdaQUtSVEtVallVWkFxS0lDQzhDdklUVkxhb09FQVFCUkdCSXBRaHlGWjVBV1VvZXlzSWxWbGxJMUlxcTJ3UVdrWkxTMmYyZUg1LzFPWWxKRzNUQVIxOFA5ZjFYbS82ekpORWt0em4zT2MrQU5Dd2ZsMDhWYk02ZG05Ym4rdjVmZDhlZ29URWV6Q2J6ZGdkdGQrKzNXQjhJT2kvZngrQ0lPUTQzMTBVeFFLdkk5L3oxWmZSODlXWEFXUk5WN0RhckxrR2VrUGVHNFQ2OWVyZzJaYk5jcHdUTGdnQ09yWi9IbmNURWhHNWF4OXNOcHZERW9LdFd6eURJZSs5amFBSzVmTGQzdWZidHNhbXJUdHcvc0lsTEZxeUFqOHNhR1RQRXZqaHgxV3dXcTJvV2FNYVhuMzVKYmV1dDJiREZnQkFzNmFOSGViQVArelduYnNZT0hpWVc5ZDhwV2YvSFBmdDNiNFI2UmtaK0dINUt1emM4enRFVVlTdnJ4b2Z2ZisyVzlkK2xDWlArQnhmZkRrVlY2LzlnLzJIamlMeFhoS21UQmdEWDE5MWNUZU5pSWlJaUlnZUFRYjlibmd3NE4vM3gwSDdxUEhBdnErN2RmN3FaZjhGQUVUdTJvZjdENnlsbnBxYUJsKzFEeXdXQzVMdnAwQ2o4Y3N4YTBDaDhNVDJUYXNjdHJsYk5PNUJNcGtVTXVSZTNBM0lXc3ZkbGJqNDJ6Z2VIWVBEUjQvanpMbno5bEY5RHc4UDFLeFJEUmN1WG9Zb2lqank1d2tjK2ZNRVFxdFdRWU82dFZHbmRpMDhYYXNtS2dWWGhFeVc5LzNmN3Q4YlczZnN4QWZ2RExBSC9HZk9uY2VSWTM5QklwSGcwMkVmdUZWODdzS2xLNGc1ZFFZQTBQZU4xM0k5VnFWVTVyaXlRTGJzRlB4MmJWdTc3QkFSUlJHUnUvWmh5WStya1o2UkFSOXZMN3c5b0E5ZTd0SXh6N1ptSzhqNzZpNS9qUi9tVG8vQStJanBPSDAyRnVjdlhzWkhJOGZpcTBualVMbFMwZGFTSUNJaUlpS2k0c2VnUHgvMEJnTytYN1lTQU5EaW1TWm8xS0FlZ0t6MGZhUEpsT2Y1VzdidUFKQ1Y5bjdpNU4rNGw1U0VxbFVxNC9hZEJJaWlpSkJLUlZkQXJsZS9kL04xL1BBUDMwWGJod0o5VVJRUmYrczJ6c1pleExuekYvSDM2VE80bTNEUDRaaXFWU3FqYTZjTzZOamhlYWg5ZkhEN1RnSzJidjhOdTZQMkl5TWpFLy9jdUlsL2J0ekVyNy90QnBDVnpoNVV2aHlDZzRNUW9OSEFUK09MeGczcjQ2ZFY2KzJkS1E4NmRPUlBwMjAybXcxRFJuenV0TjFWV3Z6eEV5ZnRqLzg2K1RmcTE2MmQ0MnVnOGZOMVdmanVRZGxCLzhpUFA0UlNvWERZOStlSmsvaGgrV3BFN1Q4RVFSRFF0WE1IdkRPZ1Q3NUgwZC9zK1dxK2puK1kyV3pHNW4vL1czTkZwVkxpcTRoeGlKZzJHMytlT0ltazVQdkl5TXdzMUQySmlJaUlpS2hrWXRDZkQ0dVhya0R5dnlQMWd3ZjF0VzgvZFBRNElyNmFuZWY1WDM0eEVvdVdyc0NnL20vZ3hNbS9jU2NoRVFBUWYvc09BQ0MwcW52THo3a2pKVFV0WDhlYnpWbnIzQjg1OWhlaS96Nk5hOWR2NFBvL041R3AxVG9kVzZONktOcTBhb0g2ZFd0RElza2FoZmZ4emxwdUxyaGlCWHc0K0MyODkzWi94SncraTRPSGorSDRpUmpjUzBvR2tMV00zNjA3ZDNIcnpsMEFXVVhqT3I3d1BEdzhQTnd1akpjZi9YdjNnc1ZpeFpvTlc3QjYzV1pZTFZhOCsxYmZ2RS9NaDB0WHJ1SDdaU3Z4OSttc3BSanIxNjJOb2U4UFFxMGExUXQwdmNLMkwxT3J6VFhvQndCUHVSeVR4bitHcVRQbjQ5bVd6VkRuNlZvQVlIK2Y5WTArOXdBQUlBQkpSRUZVM0pHUmtlblc4U3oyUjBSRVJFUlVmQmowdStuUHYwNWkrMjk3N0grSFZxMlM3MnUwZmJZbDZ0ZXJZNTlQZi9YYVB3Ny9YeldrY3FIYm1XM3Y5bzFZdm1vZFZxL2JqQUY5ZW1GQUgrZXBDUGZ2cCtEMUFWa0Y1cXBYcndvZ0t5amZ1bjJudzNGQkZjcWpjY1A2Q0d0VUgyRU42OXVMRFc3YnNRdmZMRndDbFVxSmJSdFdPSndqbFVyeFRGZ2pQQlBXQ0FCdzUyNEN6cHc3ajdPeEYzSDlueHU0Y1RNZU9yMGV2WHE4Z3FwVkttUE85RWxGOXR3ZkpBZ0MzaDdRRzBxbEFrdC9Xb04xbTM1QjlXcFYwZjc1TnZaakNwSk9uOXVjL3JPeEYvRGh4ODZaQ05sZTd0SXh4OEorQUxEa3g5WDVicytEekdhelc4ZkpaREo4K2NWSWgyM1p5L0c1NDV1RlMvRE53aVY1SGhlNVpZM0RGQmtpSWlJaUlucDhHUFM3SVNIeEhyNmV0eURIL2M4OTI5THRpdXNhUDE4QVFQbHlnYmgwSldzTiswdVhyd0pBa1MvVlY2LzIwd0N5cXRlN0N2cVBSOGNBeUJxSkRhMlNsV1hROXRtV2VPM1ZsK0h0NVlXbmFsVkg3Vm8xYzB4UFQwNUorZmU1NUYyc3IySlFCVlFNcW9CT0hkclp0eVhlUzRLZnIyKytubE5COWU3VkE3ZHUzOFhPUFZINGJ0RXlOSDhtRE41ZVhnQ0FrTXI1bTFaeDYvWmRoeFVadkx4VU9SWmdkQ1d2WTlkdCtpVmY3U0VpSWlJaUlzb0pnLzQ4R0F4R2hFZk1RRnBhT2lwVkRMS25wUmRXelJyVjhPZGZKNUdla1lIWWk1ZWdVaXJ4Vk0yQ3BZUG5wRjZkcHlHVlNuSCs0aVdrcFdjNExXKzMvOUJSQUVEcmxzMGN0bi80N2tCWXJWWmthblVBZ0xUMERKZlh2M1VyYTFwQ29MOG14Mk5jOFZJcElaUEpVTDVjb052bkZJVWg3NzJGUC8rS1JrcHFHbmJzM0lzM1h1c09BRmkrYUg2ZTUyWmtaR0wzdmord2ZlY2VlOEJmKzZtYWVLVnJaN1I3cm5XUkxudjNLSmZzZTlpbHkxZFJzMFkxZTFIRTNPNDlZY3JYT0hMc0w4aGtVbnovN2V4OExjVklSRVJFUkVURmcwRi9IdTRsSmVQYVB6ZWdWQ2d3S1h3MDNoM3lxY3ZqT25WN0k4ZHJ5T1VlVHBYM0d6V29oeVBIL3NLcXRadVFscGFPNXMrRTVWcU4zbUF3NWpzTjNjdExoYVpoRFhIOFJBeWkvamlJSHQyNjJ2ZmRUYmlIRXlkUEFRQzZkdTdnZE82bHkxY3hiTlE0dCs1ekl1WVVYdXZqL25KMDB5ZVB0NmY5UDZ3Z3FmYnVCc2txcFJLdmRPMk1GV3MyNE9EaFkvYWdQemZuemwvRTl0LzJZUCtoSXpDWnpGRDcrT0QvdW5WRmwwNGRVQzAwLzFNOFNoS0x4WUpSWXlkQnBWSmk2SHVEbkFvNVB1alVtWE00Y3V3dkFFQ1BWN295NENjaUlpSWlLaVVZOU9jaHBISXducXBaSFc4UDZHMVBnWGZsd1hUdmgxbXR6dnVhaGpVRUFHemRzUXNBMExKWlU1Zm5pbUxXdVlJZ09DMnBGaGQvTy9mR0EralFyaTJPbjRqQjFoMDcwZjNsbCt3ZEN4dTJiSVVvaXFoYit5blVxQmFhNTNXS1VuWmFmVzVrTXBsOXFUNVhSRkdFeFdMSjk3MGJONnlIRld1QWEvL2N5UEdZdXduM2NQRElNZXplOXdldS8zUFRZVjk2UmdhMmJJdkVsbTJSYnQvejEwMHJuU3I5NStaUkx0bjNvSk4vbjRGT3I0ZE9yM2U1L0dBMlVSU3hhRWxXelFaL2Z3MzY5M0Z1bnlpS3ViNWZSRVJFUkVSVVBCajB1MkhheExIdzg4dDc3cmxDNGVrMG92OXdBSGZtM0hrMHFGY0hvVlZDVUxWS1pkeTRHUStaVElwMno3VjJlVTI5d1FBQThQYjJja3BEZHljNGZMNU5LeXo1Y1RYaWI5M0J2ajhPb21QNzUzSDdUZ0lpZCswRkFBenEvNmJMOCtyVWZpclhFZlNqeDA4Z1BHSUdBR0RWMHY4aXFFTGU4L3E3OU9nRHM5a01IKys4Zy80ZnZwdUZrTW81anliSHhkL0NvQTlHNUhtZGgzbXBWQUFBazhrTWs4bHNMekIzNjg1ZEhEeDBEQWNPSDdYWFdnQ3lWaVBJTFNET2pUdWRNcTUwYU5lMlFPZGxzMWl0Mkgvd1NKN0hIVDUySEVCV0JzUXpUUnJuZU55dmtidHgrV3JXYS9MUisyOURwVlRhOTVsTVptellzaFZIanYyRnVUTWk0T25wV2FpMkV4RVJFUkZSMFdMUTc0YThBbjZUS2F0YXVreWErOHU1WXMwRzdQdmpFSDc2L2hzQVFQT21ZYmh4TXg2Tkd0U0Qyc2ZINVRsNmZWYlFyeWhnTUNXVHlkQzdWdzk4czNBSnZsKzJFczJmYVlJNTN5NkN4V0pGODJmQ0VOYW9RWUd1Kzh1dnZ3SElXcjdQbllEZmFEVGFxOHA3Lzd1OFgzSElYb0pRS3BWQ0x2ZkE1YXZYTUd2ZVFseTkvby85bUFkck55eitkbGErUnVrZmxKOFJlNGxFWXMrNCtHTFVjSWlpaU84V0x3TUF2Tlh2elR3N1N0TFMwdTBGQVB2MzZZWDRQRG9jYkRZYkR2K2JydCt5ZWRNY3Erc25KZC9Ia3AreVZoTm8xZndaUFBmUUZJRGowVEg0Y2RWNkFNQzNDNWRpMUlnaHVkNlhpSWlJNkhHeldxMHdHQXl3V0N5dzJXeXdXcTJ3Mld3UVJiRzRtL2JZQ1lJQWlVUUNxVlFLaVVRQ21Vd0doVUpSNEVFdUtoMFk5QmVCdFBSMEFJQmFuWE13dS9Iblg3Rml6VVo0eXVWWjZkUVNDWDQvY0JnQWNEYjJJaElTNzZGQ2VlZmdPU241UGdCQVhvaENjVjA3djRnZE8vZmk2dlYvTVBTVE1iaWJrQWd2THhXR2Z6aTRRTmM3ZVBnWW9tTk9Bd0I2dnZxS1crZWtaMlFDeVBxZ2NXZWsvMUhKTGw0WVVpbXJZbitOYXFHUXl6Mmc5dkZCMjJkYm9HUDc1MUcvYnUzSGxtS2Z6Vk11eCtKdlo5ci9OaGlOOXFVVEIvWjFYbm5oWWVrWkdkajQ4NjhBZ1BmZkdlQndMVmRPbjQxRmFtb2FBRGdGOGcvNlp1RVM2SFI2ZUh0NVlmaVFkNTMydDJuVkhCM2JQNDg5VWZ1eGMrL3ZlS1pwWTdScjZ6cHJoWWlJaU9oeHNkbHMwT3YxTUJnTUVFVVJjcmtjbnA2ZURnSHZremcxVVJSRmg0NFBrOG1FbEpRVUNJSUFoVUlCcFZLWmE1MHhLcDBZOUJlQnVQaGJBQURmaDVhZlMvazNxREtielZpOGRBVTBmcjZZOHVVWXFKUktMUDFwRFpLUzcwTVFCQmlOUml6NGZqa2l4bzkydXZhTm0vRUFnTUFBL3dLM1R5YVRZdlNuUSswQlB3QU0rK0FkdDBib0gzYjluNXVZT2UrL0FJQ25hbFpIaDNadDhqZ2pTMUpTTWdCQXJmWjVMQjhrdCs4a1lNMkduMUVwT0FpK2FqV2tVaW5PeGw3QTduMS9BQUNlYlpXMVlvRkVJc0hVaVY5QXBWUkJKblB1NFh5bFovOUgxc1pCSDN5YzR6NnIxV3AvL1BGbjQvTzhsdG44di9vR09WMjNjbkF3SmsvNEhBQnc0UEF4QUZsVFVwbzFkWjNhdjNOUGxMMTQzNUQzM2tLNXdBQ1h4dzM3OEIyY09YY2VkeE1TTWUrNzcxRzM5bE9QZldVR0lpSWlJaUFycU5WcXRkRHBkRkFxbFZDcjFmRHdjSjNSK0NRU0JBRlNxZFErc3EvNE42UFZiRGJEWURBZ0tTa0pLcFVLWGw1ZVQyU25TRm5Gb0w4SS9Ia2lhNzM3cDJ2VnNHOFRSUkhMVjY2ei8xMHB1Q0ptVEE1SFVJVnl1SERwQ3RadjNncVpUSWFJOGFNeDZhdlpPSExzTHh6NTh3UmF0M2pHNGRxWHJsd0ZBRlN0VXJuQTdiTmFyZGk5Yno4c2x2OEZrcnYyL29GbVRSckQxMWZ0OW5YT25iK0k4UkhUb2RQcm9WSXA4Y1dvajkwTzRCUC9EZm9EL1F2ZWVaRWZQajdlMkJPMTMrVytpa0VWMExOSE4vdmZPVTJ0QUlCMmJWc1hPTjFwM3g4SGM5M3Y3cHovL05ZR3lPbDRxU1RyZVZpdFZudkdRN09tWVM3bjRaK052WUJ2Rnk0RmtEV2EzNmxEdXh6dnAxSXFNV2JrTUh6eStRUmthcldZUHZ0YnpQNXFJcjhvaUlpSTZMRXlHbzFJVDArSFhDNUhRRUFBVTliendjUERBeDRlSGxDcFZNak16RVJTVWhMVWFqWHJOWlVSRFBvTDZWNVNNbmJzM0FNQWFQWkFNVFNqMFlTTGw2OEFBR3JWcUk3cEVlUGc2NnRHV25vR0prK2ZBNXZOaHJmNnZZSG16NFNoMzV1dlllbFBhekI5OWplWTg5VWsxS3hSRFVEV01uMG4vODVLbzg5dDVZRGMzRTI0aDY5bXpjZTU4eGNoQ0FMYXRXMk5QdzRlUWN5cE0zajd3eEY0NyswQjZOVGgrVndETkl2RmduV2Jmc0hLdFp0Z3RWcmg2ZW1KcVY5K2daREt3VzYzSStiVUdRQkF4WW9WM0RyZSttL2FVVzc3YytQajdZWFFLaUdJdjMwSEZvc0ZnaUFnd0YrRGxzMmI0cTIrYjdnOXhXRGt4eDhXZUU1L1hrRi9Ub1VTTFJZTGhuN3lCYTVlL3dlOWVyeUM5OThaa09lOUhpeHNtTmNTaGpHbnppQXRMV3RLU3R0V0xaejJIejUySERObWZ3ZWp5WVJ5Z1FFWU9meERoLzFXcXhXWm1WcWtwS1VoTFMwZHFXbnBTRTFOUStWS3dZaUx2NFhUWjJPeDZaZnQ2TlhEdmFrZlJFUkVSSVdWUGJydjUrZkhrZjFDa0VxbDhQWDFoZGxzUm1wcUtwUktaYkhXNDZLaXdhQy9FTzdmVDBINDVCa3dHSXlvV3FXeVE1cTBRdUdKcnlhT3hUZUxsdUt6ajRmQXkwc0ZrOG1NU2RObUlTSHhIcG8wYm9qZXZYb0FBSHIxZUFXNzkrMUhYUHd0ZlBIbFZNeWJPUVdWS2dZaGF2OUJlNUhBNXM4MGdjRmdoRUtSMWR1V1Bab3JDSUxMb0RSVHE4V2FEVnZ3ODdiZllEWm5WYW4vL05OaGVMNU5LelIvSmd5ejVpOUVXbm9HWnM1YmdBMWJ0dUxObmozd2ZKdFdEZ1hkckZZcjloODhpaDlYcjhQdE93a0FnUExsQWpGeDNHZDRxbVoxaC92RnhkK0MwV2lDajQ4M3ZMMjhvRlFxSUpGSW9OWHFzUGYzQTRqY3RROEEwTVROd29IdkR2blVyZU55cytTL2N3QUFGb3NWRW9sUUt1WW5aV1JxOGZXYzczRDEraitReXozdzZpdGRpdndlVWZ1emFrbklaREswYk82NFZPUzFmMjdneXluL3F3Y2dsVW94ZHVJMGFIVTZhTFU2YUhVNkdBekdQTyt4Yk1WYU5HdmF1TUNkVlVSRVJFVHVFRVVSYVdscHNObHNDQWdJS0JXLzkwb0REdzhQQkFRRUlEVTFGYW1wcWZEMTlXVVdaeW5Hb0w4UWpDWVRFaElTSVpWSzhkSDc3emg5eVBqN2F6Qng3Q2dBV2NWRUprK2ZnOU5uWTFHcFloREdmejdDL2c5SEpwUGh5eTgreGZEUHhpTWxOUTNyTnY2TVQ0ZDlnRlhyTmdNQW5xcFZBMEVWeW1IVy9JV0kybjhRWGlvVk1qS3pDdU9GVmcxeFdYbjk2N2tMN1BPeEs1UXZoM0dqUjZCdTdhY0FBQjNiUDQvQWdBQk1uajRINlJrWnVIRXpIalBtZklzRmk1ZmgrKzltd1dLeEltci9RZXpZdVJmMy9rM0xCNEJPSGRyaGczY0h1RXlIMzMvb3FMMktlemFaVE9vd3BTQ2tjaVYwN3ZoQy9sN2tJdUJxcnI2N0h1V2MvZ2ZGeGQvR25xajkyTEZ6RDlMU015QUlBa1lNZmM5bGNjZkNNQnFOT1BqdmZQNG1qUnRBcFZJNjdLOGVXaFZOR2plMFo1amNUVWkwMTRGNGtFUWlnYS9hQnhvL1AvajZxcUhSK01KUHJZWlNxY0RhamIvQWJEYmo2N2tMOE8yc3FVeXRJeUlpb2tjbUxTME5naUJBbzlFd0tDMWlFb2tFR28wRzZlbnBTRXRMZzUrZlgzRTNpUXFJUVg4aFZBeXFnRkVqaGtDMGlRaHJWRC9YWXdWQndQMlVWUGo1K1dMcXhMRk9nWE5vMVNvWVAvb1RUSmp5TlhyMTZBWkJFUEJTeHhld1lzMUd2TmI5UHdDQUd0V3FZdGZlMzVHU21nYUpSSUxxb1ZVeDZ1TVBYZDBPL1h2M3hMSGowWGlsYXllOCsxWmZwMnlBc0ViMThjT0MyWmp6elNMOGVlSWtBT0NGNTU5RitYS0IrT0xMcWZncittLzdzYzJhTmtiLzNyM3NuUWF1Vks4VzZyUXRPK0NYeVdSNDd0bVcrT0RkZ2ZCMGN4V0M1WXZtSWFSeXBSejNQNWpPL2loVnJsU3h3RjhnN3N6RlQ3eVhoSTlHanNYOSt5bjJiYjVxSDN3eTdBTzBhZFc4UVBmTnphR2p4NkUzWkMwRCtXeEwxOWNmMVA5TkNBTGdyOUVnd0Y4RGpaOHZOQm8vYVB6OG9OSDRRdVByQzdYYUo4Zlh4V3ExWWQybVgzRHA4bFhzMkxrWDNmN1R1Y2lmQnhFUkVaRldxNFVvaWh5RmZvUUVRWUJhclVaS1Nnb3lNek9aNmw5S01lalBwd0Y5SEpkeXl5bHdlcGdnQ0hqL25mN3c5dlpDNVVvVlhSN1QvSmt3ZkROcktxcUVaQVc3L1h2M2dsYXJRL3Zuc3lyazkraldGVDI2ZGMweFhWMGlsVUxqbDdXQ1FLMGExYkY4MFR4VUNuWjlMd0FJOE5kZzZzUXZjT2pJbjlpeUxSS0QzK29IQUJnemNqaEdqNHRBb3daMTBhVlRCMVFMclpMbjgydnhUQmpXL3JnSUpyTVpack1aMW44RGZrOVBUMVFvSCtqMjNLcnM2UXVDa0h0cWxrUXF6YlVBWDFGWk9QL3JBcy9wZDJmWnYvTGxBdEhoK1RiWStQT3ZxQkpTQ1owNnRFTzNycDJkUnVDTFNwdFd6UkUrNWxNY09IUVVyUjRxR3BtdHp0TzFNR055ZUlIdk1hRFA2L2dyK20rMGI5Y0cvM25weFFKZmg0aUlpQ2duUnFNUk9wME9BUUVCRFBnZk1VRVE0T2ZuaCtUa1pIaDRlTEM0WHlra21Fd21zYmdia1Y5ZGV2U3hQODZyYUJrOVdlNm5wQUlBL0h6VmhaclRkZjdDSlFCQTdhZHJGZmlMeE4xckdFMG1wS2FtRlhrcWYzRVNSZkd4ZmdFLzJNSHkyODlySHR0OWlhaG94TWJHNHR5NWMralZLKy9PVWlJaVVSU1JsSlRFb24yUFdYWnh2OERBUUhhMGxFQnl1VHpITjRVai9WU20rR3VLWnE1Um5WeW1NaFQxTlR6bDhqSVY4QVBnRndFUkVSRTlNbHF0Rm5LNW5BSC9ZK2JoNFFHNVhBNnRWc3MwLzFLRzVTMkppSWlJaUtoVXNGcXQwR3ExOENtQ2FaNi8vdm9ydnZqaUN5UW5KK2Q5Y0M0aUlpS2Nybkg5K25XRWgyZE5sMHhKU1VGNmVycmIxOU5xdFc3OUw5dlpzMmVSbXBxYTczWW5KaWJpazA4K3lkYzUzdDdlME9sMHNPV3hmRGFWTEJ6cEp5SWlJaUtpVXNGZ01FQ2xVaFY2YWI1ejU4N2hoeDkrUUt0V3JhQlFLQnlDNkd5ZW5wNlF5WnpESlZFVUhZTGVZOGVPWWVEQWdRN1Y3YTFXSzJKall3RUFTNVlzd2FsVHB6QjY5R2cwYk5nUUFOQzFhMWVYN2VyZXZUdCsvZlZYdDRMcXlNaElpS0tJOWV2WDQ4YU5HL2p5eXk4aGw4dngvdnZ2dXp4KzhlTEZxRml4SW1iTm1vVVBQL3dRUnFNUkZ5OWV6UE0rRDVKS3BWQXFsZERyOWZEeThzclh1VlI4R1BRVEVSRVJFVkdwWURBWW9GYXJDM1dOR3pkdVlOS2tTYkJZTERoNDhDQU9IanpvOHJnUFAvd1FyN3p5aXRQMjdkdTNZK0hDaFU3SFBtang0c1d3V3JNS1c0OFlNUUp6NTg3RjJMRmpNWGp3WUhUdjNoMkxGeTkyT1A3Q2hRdVlPM2N1R2pkdWpKNDllMElVLzFkMmJlZk9uZGkxYXhmbXpwM3IxQlpCRUJBZUhvNUpreWJoczg4K3c1QWhRK3ozZjFCMlI0RE5ac09CQXdjd2FOQWdsOC9aSFFxRkF1bnA2UXo2U3hFRy9VUkVSRVJFVk9KWnJWYUlvbGlvdWZ4WHIxNUZlSGc0YXRXcWhVOC8vZFFwWThCb05HTDgrUEhRNlhSbzBhS0Z5MnQwNnRRSmJkcTBzZi9kdDI5ZnpKdzVFOEhCd2ZadEZvc0ZKcFBKM3Q3UFB2c01LcFhLUGkwaEpDUUVkKy9laGRGb1JNV0tGVEY1OG1TOC9QTExMdTk1Nzk0OWhJYUdJakF3MEdWNzVISTV3c1BEc1g3OWV0U29VY04rZmIxZWoram9hSWUyRmdVUER3K0lvZ2lyMVFxcFZGcWsxNlpIZzBFL0VSRVJFUkdWZUFhREFYSzV2TURueDhURVlOcTBhYWhhdFNyR2p4OFBwZEo1aWVTWk0yZmkzcjE3bUQ1OU9zcVhMKyswWDZ2VjR2NzkrMDdiOVhvOU1qTXo3WC9yZERvQXdMVnIxK3h0N3Q2OU93QWdMaTRPSVNFaFdMTm1EVTZjT0lFbVRacEFKcFBoM1hmZnRaOGZGeGRuZjN6cDBpWFVxRkhEWVZ2RmloVWhrOGtnaWlJc0Znc1VDZ1VHRGh6b2NFeFNVaEttVFp1R3lNaEl0MThqZDhubGNoZ01CbzcybHhJTStvbUlpSWlJcU1TeldDd0ZYaU0rS2lvS2MrYk13ZE5QUDQzMzMzOGZTVWxKVHNmczM3OGZ2Ly8rTy9yMTZ3ZHZiMitIQURva0pNUit6SGZmZmVkMDdvUUpFMXplZDlpd1lTNjNSMFpHWXRpd1laZzBhUktpb3FJd2JkbzBodzZOaCtmbDM3aHhBMUZSVWZhL0Z5OWVqSkNRRUt4Y3VSSi8vLzAzd3NQRG9kRm9jbmtGaXBaY0xvZlJhSHhzOTZQQ1lkQlBSRVJFUkVSMnQyN2R3dFdyVjVHY25BeUx4VkxjemJGcjFLZ1JCRUZBclZxMThuMXVXRmdZK3ZidGk5RFFVSHo4OGNlNUhydHExU3FzV3JYS1lWdjJhSG5YcmwwZGl2QXRYTGdRS3BVS0F3Y09kRGcrTlRVVmZmcjB3VTgvL1lSeTVaeVhaczd1VUJnNGNDRGk0K054N2RvMUJBUUVBQUFxVktnQTRIK0JmWGJCUFZkRkFEdDA2SUI5Ky9aaHhJZ1JpSWlJS0hTQlEzZEpKQkpXOEM5RkdQUVRFUkVSRVJHTVJpTk9uanlKK1BoNHFOVnFCQWNIdzl2Ykc0SWdGSGZUQUdRdEYrZXFtcjQ3TkJvTmV2ZnVqZVBIandNQVZxeFk0VEJIUGpNekV5a3BLZllSL1d5UmtaRk9JL3ZaV1FMSnljbllzV01IWG4vOWRhZk1BYlZhRFVFUWtKYVdaZy82OSszYmh4WXRXc0RiMjl0cEpIL0praVZZc21RSkFHRFdyRmtPK3hJVEV6Rm16QmlYYWZxVktsWEN6Smt6TVdiTUdPemZ2eDh2dlBDQzI2OUpZVWlsVW51aFFpcjVHUFFURVJFUkVUM2hiRFliRGg0OENKMU9oMWF0V3FGeTVjckYzU1FuaVltSkxrZk5pOExldlh2eC9mZmZ1elgvZmNDQUFRNS9yMXUzRHV2V3JYUFl0bkRoUXZqNyt5TWhJUUUxYTliRTJiTm5NWHYyYkl3ZlB4NnRXN2UyM3ljbEpRVjkrL2JGeG8wYmNlellNY3laTXdlVktsWEtWOXZMbHkrUGVmUG13Y2ZIQi9IeDhmYnROcHZ0a1hYWWNLUy9kR0hRVDBSRVJFVDBoTHR3NFFKU1UxUHg0b3N2T3F3M1Q4NGlJeU54NE1BQnpKczNEOTk5OXgyc1ZpdmVmLzk5cHc2RDRPQmd4TWZIUXhSRkxGdTJESFhxMUVIcjFxMXp2TzdaczJkUnQyNWQrUHI2T214M0ozajM4ZkZ4T3NaZ01CUzRCZ0tWTFF6NmlZaUlpSWllWUVhakViR3hzYWhkdTNhSkR2aXpSNWNmeFRKeG9paTZQU29lSHgrUCtmUG40L1hYWDRkY0xzZWRPM2NBd0NIRlB5QWdBS0dob2JoeTVRcTJiZHVHUzVjdVlkNjhlYmxlTnk0dURpKysrS0xUOXZUMGRDZ1VpbHpQWGJCZ0FSUUtCVHAzN216ZmxwU1U1TlNCVUZSc050dGpxeDlBaGNlZ240aUlpSWpvQ1hiMzdsMklvb2lnb0tEaWJrcXVzdWVSUDRxZ1g2dlZRcVZTdVhYc3VYUG5vTmZyc1dMRkNxeFlzY0srL2NHMC84MmJOK1BwcDUvR3dvVUxjZUxFQ2ZUczJSTTFhOWJNOWJxelpzMXltVEovN2RvMWgvb0RycHc5ZTlicCtwY3ZYMFp3Y0xBN1R5bmZIdFg3UUk4R2czNGlJaUlpb2llWVZxc0ZnRWMyS2x4VUh1VTg4b3NYTHdJQWpoOC9qbWJObXVVNjZ0KzVjMmVIRWZXNHVEaVg2ZjMxNjllSFZxdEY3ZHExMGE5ZlB3QkFRa0pDcmgwc3JrYlBvNktpY3Uwd1NFdExRMXhjSEhyMjdJbktsU3RqOCtiTkVFVVJodzRkZ28rUER3d0dBelp2M2d5RlFnR3oyWnp6aTVBUEhPa3ZYZmhPRVJFUkVSRVJQRHc4aXJzSnVaTEpaRENaVElXNlJ1WEtsZEcvZjM5NGVYblp0MFZIUitQa3laUHc5dmJHeElrVE1XVElFT3pmdngraUtLSkJnd1pPUy94WkxCYWtwNmZqN3QyN3VIcjFLaTVkdWdRZ2E2Ny82dFdyc1dEQkFtaTFXdno0NDQvMmRtZXZPbkQ0OEdGOCt1bW5lYmJ6dmZmZWcwYWp3Ylp0MjNENThtVWNQbndZTzNic2NOaVg3ZlRwMHhCRkVZMGJONFlnQ0ZBcWxkaTZkU3NTRXhPaDErdnh4UmRmd0dLeFFCQUV5T1Z5UkVaRzJwY0ZMQ2lUeVZUZ2xSVG84ZU03UlVSRVJFUkVKWjVDb1VCS1NrcWhyaEVjSEl6ZXZYc0RBTzdmdjQrTkd6ZGkrL2J0ZU9xcHB6QjkrblJjdTNZTksxZXV4SXdaTTdCbXpScjA2OWNQblRwMXNwOXZNQmp3NXB0dndtUXl3ZFBURXo0K1BwREw1UUNBdi8vK0c5N2UzbEFxbFZpd1lBR09IeitPdm4zN1l2WHExZGk2ZFN1NmQrK095NWN2bzNyMTZubTJzM3YzN3Rpd1lRTldyRmlCamgwN29sR2pSdmptbTI4UUV4T0RUejc1eEtuVElqZzQyRDRGNFBEaHcxaTZkQ242OSsrUGwxNTZDWjkvL2psR2p4Nk5xVk9ud3QvZnYxQ3ZYemFUeWVUUThVQWxHNE4rSWlJaUlpSXE4YVJTS1FSQmdObHNMbkJXUW5KeU1rNmVQSWtqUjQ0Z09qb2FBTkN0V3pjTUhEZ1FjcmtjZGVyVXdiUnAweEFURTRPbFM1ZmlxNisrUXMyYU5mSHV1KytpWWNPR1VDZ1VXTEZpQlpSS3BiME4yZW45WThlT1JVWkdCcjcrK212RXhzWmkwcVJKcUYrL1BoSVRFL0g5OTkvanpKa3pPSEhpQlByMDZZUFUxRlFvbFVxY1BYc1dnaURZcnlXS0lrNmNPSUVWSzFiZyt2WHJlUFBOTjlHdlh6OElnb0RRMEZCTW5qd1pIMy84TWNhUEg0L1EwRkNJb29qang0K2pkZXZXc0Znc1dMZHVIZGF1WFl0dTNicmg5ZGRmQndCTW5Ub1ZvMGFOd3VqUm96Rno1a3pjdlhzWEtwVUtSNDhlaFZLcHpQZHJhRGFiSVFnQzUvU1hJZ3o2aVlpSWlJaW9WRkFvRkRBWURQa08rcTljdVlLcFU2Y2lJU0VCQUJBVUZJU2VQWHVpYTlldUxvdmtoWVdGNGR0dnY4WHUzYnZ4MDA4L1ljeVlNUmcvZmp4YXQyNE50VnFkNDMza2NqbktseStQUVlNRzJVZjBodzhmRGo4L1AwUkdScUp5NWNybzBxVUxCZzhlalBUMGRBQlpOUUxrY2psRVVjU1hYMzZKRXlkT0lDd3NEUFBuejBlTkdqWHMxNjVldlRybXpwMkxTWk1tNFljZmZzRFVxVk9Sa3BJQ1gxOWZOR3JVQ0QvODhBUDI3Tm1Eb1VPSG9tdlhydmJ6L1AzOU1YbnlaRnkvZmgxeXVSeWpSbzJDS0lydzhQQkEvLzc5OC9VNkFsblpEbm10SmtBbGkyQXltY1RpYmtSK2RlblJ4LzU0Ny9hTnhkZ1NJaW9KWG55NWwvM3hieit2S2NhV0VGRkJ4TWJHNHR5NWMralZxMWZlQnhOUmtTdE4vd1p0Tmh1U2twSVFFQkNRNzVIbVpjdVdvVnk1Y21qVXFCR3FWS25pOW5sYXJSYTdkKy9HcTYrKzZyTEFueWlLTUJnTStSbzFUMDVPaHNWaWdWS3BkT2hFU0VwS1FscGFta093L3pDVHlRU0x4ZUt3Mm9ETlpvTmVyNGRPcDBPNWN1Vnl2YmNvaXZicSsrNHVVNWpOYXJVaU9Ua1pnWUdCTE9SWHdzamw4aHpmekZJNTBxOVVLS0EzR0FBQU9yMGVxZ0trcFJCUjJhRFQ2KzJQbGV4MUppSWlLdE1rRWdsVUtoVXlNelB6dmRyQTIyKy9YYUI3ZW5sNW9VZVBIam51enk2ZWx4OEJBUUV1dHdjR0J1YTVQSjljTHJmWEVjZ21rVWpnNWVYbE1OYy9KNElnRkxnSVgyWm1KbFFxRlFQK1VxWlV2bHNCQWY4ckduSGpSbHd4dG9TSWl0dURud0VQZmpZUUVSRlIyZVRsNVFXVHlWUmt5OCtSZTh4bU0wd21rMXNkQzFTeWxNcWd2MzdkMnZiSHYrMzV2UmhiUWtURjdjSFBnUHAxNnhSalM0aUlpT2h4RUFRQmFyVWFxYW1wc05sc3hkMmNKNExOWmtOcWFpclVhblcrcHdSUThTdVZRWC9iMWkzdGozL2J2UTkvbno1YmpLMGhvdUx5OStteitHMzNQdnZmYlZ1M0tNYldFQkVSMGVQaTZla0psVXFGMU5SVWlHS3BLMUZXcW9paWFGOXR3TlBUczdpYlF3VlFLb1Arc0ViMTdhUDlvaWppcTFuZk1QQW5lc0w4ZmZvc3ZwcjFqZjJMdmtHOU9naHJWTCtZVzBWRVJFU1BpNWVYRnlRU0NkTFQweG40UHlLaUtDSTlQUjBTaVFUZTN0N0YzUndxb0ZJWjlBdUNnQkZEMzRQM3YvTkprdStuNExOeEVaano3V0tjdjNESm9iQVhFWlVkT3IwZTV5OWN3cHh2RitPemNSRkl2cDhDQVBEeDlzTEhRd1l6M1l5SWlPZ0o0K3ZyQzFFVWtaS1N3bFQvSW1hejJaQ1NrZ0pSRlBOZE5KRktsbEpadlI4QUtnVUg0Y3V4SXpGcDJteGthclVRUlJHUnUvWWljdGZlNG00YUVUMUdQdDVlbVBERlNGUUtEaXJ1cGhBUkVkRmpKZ2dDL1B6OGtKbVppZVRrWlBqNStjSER3Nk80bTFYcW1jMW1lMG8vUi9oTHYxSTUwcCt0ZnQzYW1QZjFaSWZDZmtUMDVLaGZ0emJtenVCbkFCRVIwWlBPMjl2Ylh0d3ZMUzBOVnF1MXVKdFVLbG10VnFTbHBkbUw5akhnTHh0SzdVaC90a3JCUWZoNlNqaGlUcDNGd1NOLzRtenNlU1FucDBCdk1CUjMwNGlvaUNrVkNnUUVhRkMvYmgyMGJkMENZWTNxTTZXZmlJaUlBR1FWOXdzTURJUldxMFZ5Y2pLVVNpVVVDZ1ZIL3QxZ05wdGhNQmlnMSt1aFVxa1FHQmpJMzFobFNLa1Arb0dzdEo0bWpSdWdTZU1HeGQwVUtnWWJOMjVFdlhyMVVMZHUzZUp1Q2hFUkVSRVZJMEVRNE8zdERaVktCYjFlYnkveUo1ZkxJWmZMSVpGSUlKVktJWkZJbnNpZ1ZoUkYyR3cyV0sxZ1RYcHNBQUFnQUVsRVFWUlcyR3cybUV3bW1Fd21DSUlBaFVLQndNQkFTQ1NsT2htY1hDZ1RRVDhSRVJFUkVWRTJpVVFDTHk4dmVIbDV3V3Exd21Bd3dHZzBPZ1M4VDJMRmYwRVFIRG8rWkRJWk5Cb05wRkpwY1RlTkhpRUcvVVJFUkVSRVZHWkpwVko0L2J2cUY5R1RpTGtiUkVSRVJFUkVSR1VVZzM0aUlpSWlJaUtpTW9wQlB4RVJFUkVSRVZFWnhhQ2ZpSWlJaUlpSXFJeGkwRTlFUkVSRVJFUlVSakhvSnlJaUlpSWlJaXFqR1BRVEVSRVJFUkVSbFZFTStvbUlpSWlJaUlqS0tBYjlSRVJFUkVSRVJHVVVnMzRpSWlJaUlpS2lNb3BCUHhFUkVSRVJFVkVaeGFDZmlJaUlpSWlJcUl4aTBFOUVSRVJFUkVSVVJqSG9KeUlpSWlJaUlpcWpHUFFURVJFUkVSRVJsVkVNK29tSWlJaUlpSWpLS0FiOVJFUkVSRVJFUkdVVWczNGlJaUlpSWlLaU1vcEJQeEVSRVJFUkVWRVp4YUNmaUlpSWlJaUlxSXhpMEU5RVJFUkVSRVJVUmpIb0p5SWlJaUlpSWlxakdQUVRFUkVSRVJFUmxWRU0rb21JaUlpSWlJaktLQWI5UkVSRVJFUkVSR1VVZzM0aUlpSWlJaUtpTW9wQlB4RVJFUkVSRVZFWnhhQ2ZpSWlJaUlpSXFJeGkwRTlFUkVSRVJFUlVSakhvSnlJaUlpSWlJaXFqR1BRVEVSRVJFUkVSbFZFTStvbUlpSWlJaUlqS0tBYjlSRVJFUkVSRVJHVVVnMzRpSWlJaUlpS2lNb3BCUHhFUkVSRVJFVkVaSlN2dUJoQVJFUUdBMld5R3lXU0MxV3FGeFdLQjFXb0ZBSWlpQ0ZFVWk3bDFKWU1nQ0JBRUFRQWdsVW9oazhrZ2xVb2hsOHZoNGVGUnpLMGpJaUtpa29oQlB4RVJGUXRSRkdFeW1hRFg2MkV5bVJ5Q1Y0VkNBYWxVYWc5eXN3UGRKMTEyQjRnb2lyQmFyZllPa3ZUMGRGaXRWc2psY2lpVlNzamxjcjVtUkVSRUJJQkJQeEVSUFdZMm13MTZ2UjQ2blE0eW1Rd0toUUpxdFJvU0NXZWM1ZVhoa2Y0SDJXdzJHSTFHNkhRNnBLZW5RNlZTUWFsVThuVWxJaUo2d2pIb0p5S2l4MElVUldpMVd1aDBPbmg2ZXNMZjM5OHBjS1dDazBna1VDcVZVQ3FWc0ZxdHlNek1SRkpTRWxRcUZieTh2RGp5VDBSRTlJUmkwRTlFUkkrYzBXaEVlbm82WkRJWk5Cb041NTgvWWxLcEZMNit2akNiemZiZ1g2MVd3OVBUczdpYlJrUkVSSThaZzM0aUlucWtNak16WVRBWUdIUVdBdzhQRDJnMEdoaU5SbVJrWk1Cc05zUGIyN3U0bTBWRVJFU1BFU2Y2RVJIUkl5R0tJbEpUVTJFMm0rSHY3OCtBdnhobFQ2Y3dtODFJVFUzbGFnaEVSRVJQRUFiOVJFUlU1S3hXSys3ZnZ3K0pSQUkvUHo4V2t5c0JIbnd2N3QrL2IxOFNrWWlJaU1vMi9nb2pJcUlpbFIzd0s1VktxTlZxRnBBclFRUkJnRnF0aGxLcFpPQlBSRVQwaE9DY2ZpSWlLakxaS2YxZVhsNVFxVlRGM1J6S1FmWjdrNXFhQ245L2YzYk1FRkdaWnJWYVlUQVlZTEZZWUxQWllMVmFZYlBabnNpcFRvSWdRQ0tSUUNxVlFpS1IySmZPNVdvNlpSdURmaUlpS2pKcGFXbnc4UEJnd0Y4S3FGUXFXQ3dXcEtXbHdjL1ByN2liUTBSVXBHdzJHL1I2UFF3R0EwUlJoRnd1aDZlbnAwUEEreVIyZUlxaTZORHhZVEtaa0pLU0FrRVFvRkFvb0ZRcU9TV3ZER0xRVDBSRVJTSXpNeE9pS0VLdFZoZDNVOGhOUGo0K1NFMU5SV1ptSnF2NkUxR1pJSW9pdEZvdGREcWRmWm9abDRuOUgwRVFJSlZLN1NQN0NvVUNBR0EybTJFd0dKQ1VsQVNWU2dVdkw2OG5zbE9rckdJM0RoRVJGWnJSYUlUQllJQ3ZyMjl4TjRYeVFSQUUrUHI2d21Bd3dHZzBGbmR6aUlnS3hXZzBJaWtwQ1ZhckZRRUJBZkR4OFdIQTd5WVBEdy80K1BnZ0lDQUFWcXNWU1VsSi9GNG9ReGowRXhGUm9ZaWlpUFQwZFBqNCtEQWxzQlNTU0NUdzhmRkJlbnI2RXptL2xZaktCcTFXaS9UMGRQajUrY0hYMTVkejFBdElLcFhDMTljWGZuNStTRTlQUjJabVpuRTNpWW9BZjUwUkVWR2hhTFZheUdReWVIcDZGbmRUcUlBOFBUMGhrOG1nMVdxTHV5bEVSUG1TWFVEV2FEUWlJQ0NBSS90RnhNUERBd0VCQVRDWlRFaE5UV1duY0NuSG9KK0lpQXJNWnJOQnA5TnhQbmdaNE8zdERaMU9CNXZOVnR4TklTSnlXMXBhR2dSQmdFYWpZYlpaRVpOSUpOQm9OQkFFQVdscGFjWGRIQ29FL3N1Z1VrOGlrWEN0YWFKaW90ZnI0ZW5weVpHVk1zRER3d055dVJ4NnZiNjRtMEpFNUJhdFZtc3ZJTXVpYzQrR0lBaFFxOVd3Mld4TTlTL0ZHUFJUcWFkUUtHQXdHSXE3R1VSUEhGRVVPY3BmeHZqNCtFQ24wekdOazRoS1BLUFJDSjFPQjE5Zlh3YjhqNWdnQ1BEejg0TmVyMmR4djFLS1FUK1ZlaXFWQ2pxZHJyaWJRZlRFTVpsTWtNbGtqNzFZMHZYcjEzSGh3b1ZDQjZZblRwekEyclZyQzN6K3JWdTNNSC8rZkNRbkp4ZXFIU1dKVkNxRlRDYUR5V1FxN3FZUUVlVW91NENzbjU4ZlUvb2ZFNGxFWWkvdXg0N2gwa2RXM0EwZ0txeHk1Y3JoNHNXTHNGZ3NrTW40bnpUUjQ2TFg2KzNyK3o1T00yYk13TTJiTjdGdDI3WkMvWnMvZXZRb2Z2LzlkL1R1M2J0QTV5Y21KbUxYcmwwd204MFlOV3FVMC83bzZHaWNPM2ZPNWJsK2ZuN28xcTJiL2U5ZHUzWmgvdno1QldwSHRvOC8vaGlkTzNjdTFEV0FyT3lwN0drYlJFUWxrVmFyaFZ3dUwxTlR5N1JhcmIyb2FrbVZQUTFNcTlVeXk2K1VLYm4vVlJHNXFWS2xTamgvL2p6dTNyMkx5cFVyRjNkemlKNFlKcE1KYXJXNjBOZXhXQ3hZczJaTnJzZTg4c29yMEdnMEFGQmtJd3daR1JtRit0RVNGaGFHbWpWcjRzQ0JBM2ovL2ZmaDQrUGpzRDhtSmdaYnRteHhlVzdWcWxVZGd2NXNpeGN2dGovKzg4OC9zV3paTW9kdDhmSHhtRHg1TXI3ODhrc0VCd2ZidDcvLy92c0ZmaDRQOC9UMDVMeE5JaXF4ckZZcnRGb3R5cFVybCs5em82T2pFUmdZaUtwVnF6cHNYN3AwS1pSS0pmcjA2ZVBXZFM1Y3VJQWRPM1pnNk5DaFJkYjUzYXRYTDN6MDBVZm8ycldydy9hb3FDak1talVMUC8vOE04eG1Nenc4UE56dWxCVkZFWFBuenNYYmI3OE5QeisvSW1tbnQ3YzNrcE9Ub1ZLcG1HVlJpakRvcDFKUG85RkFvOUhnL1BuenFGU3BFdWQxRVQwR1pyTVpVcW0wU0w3d3pXWXoxcTFibCtzeGJkcTBjUXI2ODVwV3NIbno1bHozWDdwMHlhM2p2THk4OE5KTEx3RUE5dXpaNDdBdktDZ0lnWUdCT0hic21NUDJCMGVmSWlNakhmYU5HemN1eHlySUlTRWg5c2VYTDE5MjJtWTJtKzMzZlhCN1VaSklKSkJJSlBZZmwwUkVKWW5CWUNod3dMbDM3MTRjUG53WWZmdjJSYTlldlNDUlNHQ3hXTEJ2M3o1MDZkSUZjWEZ4T1o0cmxVcnRuYTBHZ3dFSER4N0UxYXRYRVJFUkFiMWVuNi9PMTRDQUFLeGN1ZEt0WTdPTFZRdUNnRm16WmlFcEtRa1RKa3hBK2ZMbDh6elhaREpoNzk2OTZOKy92OXR0eTR0VUtvVlNxWVJlcjRlWGwxZVJYWmNlTFFiOVZDWTBiTmdRKy9mdng0MGJOeEFhR2xyY3pTRXE4MHdtRStSeWVaRmNTNmxVT2dYR3ViSFpiQkFFSWM4T3ZxVkxsN3AxdmJ5T0sxKyt2RDNvbnp0M3JzdGpIZzc2dmJ5OFhLYmFYNzkrSFRFeE1UbU9KajM0Zy9QKy9mdE8yeElTRWdBQWQrL2VmYVFqTEhLNUhDYVRpVUUvRVpVNEJvT2h3RmxtbjMvK09iWnQyNFlsUzViQXk4c0xMNy84TWc0ZVBJalUxRlNzWGJzMjF6b3ZHbzBHcTFldkJnQTBidHdZNGVIaG1EUnBFc0xEd3pGMjdGZ0FqdGxhQUxCdDJ6WkVSMGRqMHFSSkR0dXpVL2p2M2J1WFo4WkM5aktxRW9rRUgzendBY2FQSDQ4UkkwWmd5cFFwcUY2OU9tdzJHMjdkdXVYeTNLU2tKQUJabVcyNUZiMnVWS2xTdnI1VEZBb0YwdFBUR2ZTWElnejZxVXdvWDc0OHFsU3BncGlZR1BqNStSVlpDaE1SdVdhMVdoOXJRSmlkM3ZpZ2gxTWdzLzN5eXkrUXkrVzVkaVQ4OU5OUFdMOStQWlJLSlJvMWFvVHc4SEMzc29SMjdOaUIzYnQzSXpnNEdBMGFOSERZOTl0dnYwR3IxYUpidDI2UXkrVllzbVNKMC9tYk5tMkNWQ3BGbHk1ZFhGN2YxVWlScTIwUC80RDA4UEFvMGs0QW1VeG16eW9nSWlvcHJGWXJSRkVzMVBkUHQyN2QwS2hSSTRTRWhNQmtNbUhseXBYbzE2K2Z2VE4yelpvMStQbm5uN0YyN1ZySVpESllMQllNSGp3WTllclZjN2hPMDZaTk1YTGtTSWRVKzRjenNHN2R1b1UyYmRxNHpNemF2WHMzRmk5ZWpPWExsK2ZhaVdFMm15RUlBbVF5R1lLQ2dqQnIxaXpNbXpmUC9sczNNek16enl5RGp6NzZLTmY5cTFldnRtZlR1Y1BEd3dPaUtNSnF0VDcyWXI1VU1BejZxY3hvMnJRcDB0UFRjZWpRSWJScDA0YUJQOUVqWkxGWUhtc1J2eXBWcXFCNzkrNEFzbjRvbWMxbS9PYy8vM0U0WnYvKy9VaE5UYzJ6Q0ZKc2JDdzJiOTZNMXExYm8wT0hEcGc4ZVRJV0xseUlJVU9HNU5rT3E5V0tIVHQySURrNUdRc1dMTEIvem1pMVdpeGZ2aHdCQVFGNDlkVlhYWjU3OSs1ZEhEaHdBRzNidGtWQVFJRER2cFl0VzZKcTFhcW9YYnUydy9ibzZHaE1uejRkMzM3N0xZS0NnbHhlMTJheklTa3B5YTFVVDNkSnBWSXVoVXBFSlk3QllDaVNMTE9Ra0JDc1hic1dTcVVTQm9QQi92MWlNcG5zMDdpU2s1TlJvVUlGSERwMENQZnUzWE9ab2ZYODg4OERjTXpJc2xnc3VIUG5EbXcyRzJKalk5RzVjMmVuYVFNaElTRm8wNllOdnYvK2UyellzQUh2dnZ0dWptMDFHbzBPblJ4K2ZuNllPSEdpL1crMVd1MnlrMXNVUll3YU5RcTNiOTlHaFFvVjhQWFhYeGRaaGg2UWxSRm1NQmc0Mmw5S01PaW5Na01tazZGdDI3WTRkT2dRZnYvOWQ0U0ZoYUZxMWFxYzQwLzBDRHp1M3YyYU5XdWlaczJhQUlDREJ3OUNKcE01ald5Y09uVUthV2xwdVk1NG56bHpCaEVSRWZEMTljWFFvVU9oMFdqdzFsdHY0Y2NmZjBSR1JnWkdqQmlSYTRFa21VeUdrU05IWXRpd1lmanV1Kzh3ZnZ4NEFGbVpBM3E5SGlOR2pNaXgwMkhEaGcyd1dxM28yYk9uMHo1ZlgxK2twNmM3L1RCTVNFaUFWcXZGN2R1M25VYmVRMEpDY09yVUtTeGV2Qmhtc3hrTEZ5NHNzcXJQVXFrVUZvdWxTSzVGUktYUHJWdTNjUFhxVlNRbko1ZW96NEk2ZGVwQXFWUVdxb2hzWm1ZbXBrK2ZqdE9uVDJQS2xDbVlNMmNPdkx5OFlEYWJNWFBtVEtTbnArUHBwNS9HMkxGak1YSGlSTFJyMXc3VnFsV3p6K2ZYNi9WWXNHQUJPbmZ1N0pUeEJRQjM3dHh4K0g2YU1XT0cwekdSa1pGUXFWVG8xS2tUZHU3Y2liNTkrOXIzNVpURjVtcjc0c1dMYzZ6dnNuSGpSbHk1Y2dVTEZ5N0VsQ2xUTUhYcVZJd2JONjdJQW4rNVhBNmowVmdrMTZKSGowRS9sU2tLaFFMdDJyVkRkSFEwL3ZyckwxeStmQmwxNnRSQlVGQlFpVjRDaGFnMEtxb090VDU5K2lBMU5UWFA0N0pITW94R284c3NBNHZGa21QS3A5bHN4dnIxNjdGKy9YcFlyVmEwYjkvZVBrci8rdXV2UXlLUllQbnk1Ymg4K1RJKyt1Z2pORzdjMk9rYVY2NWNRVVpHQmdDZ1JZc1dDQTBOUlV4TUROTFMwckJqeHc0MGI5NGNPcDBPTVRFeFR1ZmV2WHNYZS9mdVJkMjZkVkc5ZW5XWGJjd3RQVE83YytGQkxWdTJ4TEZqeDZCUUtOQytmWHZvZExvaVdVMEJLTHIzbG9oS0Y2UFJpSk1uVHlJK1BoNXF0UnJCd2NIdzl2WXVNWjhKYXJXNlVFSHIrZlBuTVdQR0RKak5abnoxMVZmMmxQM282R2dzWGJvVUNRa0pHRGR1SE9yVnE0Y3BVNlpnMkxCaGVPMjExK3laQUVCV3RvRmVyOGZubjMrT1o1OTlGdSs5OTU3TGU3a2FmWStMaTNQNHJPL1NwUXUyYjkrT2l4Y3YycmM5WEJkZzdkcTErT09QUHpCanhneW5MTmFLRlNzNjNVTVVSYXhidHc0clY2N0U0TUdERVJ3Y2pFbVRKbUgwNk5FWVBYbzBQdi84YzVmbjVaZEVJckhYRzZDU2oxRVFsVGt5bVF3dFdyUkF0V3JWY1ByMGFSdzllaFFTaVFTQmdZRlFxVlJRS0JTY2YwUlVTQUVCQVVYMkk3QmJ0MjdRNi9VQXNrYmlMMXk0Z0U2ZE9zSFgxOWZwV0ZFVW9kUHA0Ty92NzdUUFZkQnZNcGtRRlJXRmRldldJVEV4RVdGaFlYanFxYWV3WWNNRzNMeDVFNTk5OWhuOC9mM1JzMmRQaElhR1lzNmNPUmc3ZGl6Q3dzTHdmLy8zZjJqU3BJbjllZjd3d3c4NGMrYU0vZHFIRHg5MnVOZWZmLzZKUC8vODAvNzMvLzNmLzlrZmUzaDRvR2JObW9pTmpjWDY5ZXZ4eGh0dk9MWGYxUS9FNDhlUFkrTEVpVml5WkFtQ2c0Tng2OVl0ckY2OUd2djM3OGVkTzNmd3dRY2ZvRU9IRGtXZVhpa0lRcEV0alVoRXBjZkJnd2VoMCtuUXFsV3JFcmtNY2xKU1VyN21uajhvS2lvS2MrZk9SYzJhTlRGKy9IZ0VCQVJnNjlhdDJMRmpCK0xqNDlHaVJRdUVoNGZiQStLSWlBajgvUFBQV0xObURUWnUzSWdtVFpyZ2pUZmVRSjA2ZFJBZUhvNkRCdzlpN2RxMUR0WDFINVRUaVAyRFFrSkNzR3JWS29jTzI0ZEg3blU2SFlDczRxNnVNZ3NlZE9QR0RmejN2Ly9GbVRObjRPWGxoZGpZV0hUcDBnWGx5cFhEckZtekVCRVJnU0ZEaHFCbno1N28wYU1IVkNwVjNpOWNEcVJTcWYyNVU4bkhvSi9LclBMbHkrUEZGMTlFU2tvS2J0KytqY1RFUk55N2R3OTZ2WjQ5azBTRjlOeHp6eFZaMFAvbW0yL2FIdzhmUGh4QlFVSDQrT09QWFY0L0xTME5vaWk2SE5GK2NJbTVHemR1WU5ldVhZaUtpa0o2ZWpvMEdnMCsrZVFUdlBqaWl4QUVBWFhxMU1HTUdUTXdkT2hRTEZpd0FQNysvbmptbVdld2FORWlyRnk1RWp0MzdrUk1UQXdDQWdMUW9rVUw5TzdkRzJQSGpzMVhjYnRmZnZuRi9qZ2dJQUF6WnN6QTlPblQ4ZE5QUDhIUHp3K2RPM2VHMVdyRks2KzhrdWUxWE0zM3ZISGpCaFl0V29SRml4WTViTS9QU2dnNUVRUUJwMDZkY2lzRGc0aktqdFRVVkx6NDRvc2x0aTZTeldZcmNOSFNCZzBhb0V1WExoZzBhQkNTa3BLZzAra2drVWhRb1VJRjlPL2ZINkdob2JCWUxBN1RySm8xYTRhNmRldmk3Tm16aUltSmNRakkyN1p0aTdadDJ3SUFybDI3NXRUcHZIejVjcWMyM0xsengxN3BQNXRhcmNidDI3ZHpiUGZWcTFjaENBS09IajFxcnlId3NMTm56K0xYWDMvRm9VT0hvRmFyTVdyVUtEUnAwZ1JqeDQ3Rlo1OTlob2tUSnlJZ0lBQ3paOC9HNnRXcnNYNzllbXpac2dVdnZQQUMyclp0aTNyMTZ1VTdJNVlqL2FVTGczNHE4elFhRFRRYWpWUFZWU0lxdU1URVJJaWlXS1Fwbjlldlg4ZVZLMWZ3emp2djJFZWE5WHE5dzBqRW5UdDNBQUFWS2xSd090OWlzZGpUUHBPU2t2RExMNzhnS0NnSXZYdjNScGN1WFJ4U1FwczNiNDQ1YytiZytQSGpEbGtEYXJVYVE0Y094V3V2dllhdFc3Y2lLaW9LQ1FrSjhQZjNML1J6OWZEd3dKZ3hZekJ5NUVoOC8vMzNhTjI2Tlh4OGZKeFNPUjkwL1BoeGJOMjZGVWxKU2FoVnF4YjY5Ky92OHJrWE5WRVVFUkFRVUtSRm4zS1RtSmo0V081RFJLNWxqOWpXcmwyN3hBYjhoVld1WERrTUdUSUVTVWxKVHRPcG9xT2pjejEzOWVyVlR2VllrcEtTNE92ckN3OFBEMlJtWmtLcFZEcnNkL1ZaYlRLWm5MWmxGMngxNWRhdFcwaE9Ua2I3OXUxeDVNZ1I2SFE2cDlINWJkdTJZZEdpUmZEeThzSWJiN3lCMTE1N3paNzlOWDM2ZEV5Yk5zMGVuTXRrTWd3Y09CQ2RPM2ZHaGcwYnNIZnZYdXpkdXhkejVzekpjZW9abFEwTStvbUlLTit5Zy9LaURQb2pJeU9oVUNqdzBrc3Z3V0t4WU9qUW9haFZxeFpHalJwbFArYlNwVXNBZ0dyVnFqbWQvK0RhelUyYk5zWE1tVE5SdDI1ZGV4dDFPaDJNUmlNMEdnM09uajJMclZ1M1lzU0lFUzdiRWhRVWhNR0RCK09kZDk2QnlXU3lYMlBGaWhWWXQyNWRycy9qelRmZnhJQUJBMXp1OC9Ed3dNQ0JBeEVlSG80alI0NmdjK2ZPVHFtY1dxMFdlL2Z1UldSa0pPTGk0aEFTRW9LeFk4ZmkyV2VmZld6emFrVlJSRWhJU0o3clJ4ZVYyTmhZbkR0MzdySGNpNGljWmRjcnlXbVZrSklpZTNTNUtLWnBUcDgrSFEwYk5nU1E5WmwzK1BCaFBQMzAwdzZmZXpFeE1SZzNicHpMODMvOTlWZWNQWHNXczJmUFJuSnlzdE9VdEx6UyswVlJ4SVlORzdCaXhRcTBhdFVLUjQ0Y2NUcm13SUVEOFBUMHhMdnZ2b3VqUjQ5aXo1NDlEdlVGQU9DbGwxNkNRcUhBYzg4OTUxVHY1c3laTTNqcnJiZWNQc3VEZ29Jd2ZQaHd2UFBPTzRpUGp5OVF3RitZckF0Ni9CajBFeEZSZ1JUbG5PL016RXpzMjdjUEhUdDJ0STlRMUtwVkMzLzg4UWY2OWV0bi95R2FQYWUrYnQyNlRtMHhtVXdPbGZmcjFhdUgzMzc3RFNhVENkMjdkOGV5WmNzUUdSbUp5TWhJNkhRNi9QWFhYeGd4WWdRaUlpSWNpaHFKb29qWnMyZkRiRFpqekpneEx1YzhmdkxKSnk2Zng5eTVjL044cnRsdHYzbnpwc005Ly83N2IremJ0dytIRHg5MnFJZ2NGeGVIYWRPbTVYck56WnMzTzQweUZRYm44eE05V2JLbkxybXFwVktTWk04akwrcmFUR2F6R2RPbVRjTVhYM3poZG1kbmJHeXN2ZE0yTGk3T3FjTms4ZUxGOWxWZFpzNmNDYlZhallTRUJFeVlNQUZBVmxYL0F3Y09vR2ZQbmhnMGFKRFRNclFXaXdXUmtaSDJaYWhmZU9FRmJOcTB5U2x6VFM2WG8xT25UbGkxYWhXYU5Xc0dEdzhQREI4K0hOOTg4dzB1WGJxRXJWdTNZdXpZc1dqZXZMbjluTGk0T015Wk13ZWZmUElKbm43NjZRSzlabzk3RlI4cUhBYjlSRVNVYjBYOXcydnIxcTB3bTgwT3hlOWVmZlZWUkVWRlllUEdqUmcyYkJnTUJnT2lvNlBoNStmbnRKNjl3V0NBS0lwT294eS8vUElMdkwyOW5VWkdtamR2am9pSUNFeWNPQkVqUjQ3RXZIbnpVTDU4ZVZ5NWNnVTFhdFNBdjc4L05tM2FoTURBUUF3ZVBOaXB2UjA3ZG5UNVBOd0orck1EZWc4UEQ5eS9meDlyMXF6QmtTTkhrSnFhQ29WQ0FhUFJpTTgvLzl5dGtaZERodzVoNWNxVmVSNlhYMWFybFN1ZUVEMkJjbG9CcGFSNFZQUEkwOUxTQUFBK1BqNXVIVyt4V0hENThtVjA3dHdaUUZZSFFKMDZkUUFBbFN0WHh0eTVjK0hsNVdXZlBoWWNIQXlwVklvYk4yNWc4K2JOQUxKV1lBa0xDN05mNDJGYnRtekIvZnYzN2RNS1hudnROZXpldlJ1clZxM0MyMisvN1hEczNidDNzV2JOR2xTdFdoV1ZLbFd5djBhREJnMUNhbW9xcGt5WmdrV0xGcUY4K2ZJNGN1UUlHalZxQkt2VmluSGp4bUhPbkRrRnl1cmlTSC9wd25lS2lJanlUU2FURlZuVjNpdFhybURUcGszbzBLR0RmUTZrVHFlRFFxRkFVRkFROXUzYmgvVDBkT3pkdXhkR285RmxFY0hzNnY4UGpuWmZ1M1lOY1hGeGVPNjU1MXpldDJIRGhwZzRjU0k2ZGVxRTh1WExBd0RDdzhNeGVmSmtEQm8wQ0MxYnRzVFBQLzljNk1KNGQrN2NRWHg4UExSYUxUSXlNckI2OVdvQVdaa01mbjUrdUhuekp1clZxNGNKRXlaZzh1VEpBTEk2VmR6OTM2UEFFUndpS29sa01wbkxlZkdGZGY3OGVRQlpGZkxkK1c2N2RPa1NUQ1lUNnRldmovVDBkSnc3ZDg1ZU95b3RMUTNUcGsyekIvZlpqaDgvanErKytncW5UcDBDQUxScjF5N0hnUC9hdFd0WXMyWU51blRwZ3FwVnF3TElXcDZ2VzdkdTJMeDVNLzc2NnkrSDR3OGNPQUNWU29VV0xWbzRYV3ZZc0dFSUR3OUhjSEF3VWxKU01IMzZkRVJIUjJQaXhJa1FCQUVUSmt5d3J4Q1FIeWFUaVozRHBRamZLU0lpeWplcFZBcUx4VklrMTVvN2R5Nk1SaU5Pbno2TmdRTUhJaTB0emVsSDNaWXRXL0Q3Nzc5RElwRTRqZG9ELzF2UzZNR2dmK2ZPblpCS3BUa0cvVUJXNEo4OXA5Tm9OQ0l0TFExK2ZuNFFCQUdqUm8zQzhPSERzV2pSSWxTdVhObCtYSDRkUDM3Y3FWaGZuVHAxMExKbFMwZ2tFbno5OWRmMjdSY3VYQUNBUE5QNUh6V0x4Y0tnbjRoS0hJVkNnWlNVbEVKZFE2VlNvVy9mdnZaTzVyaTRPUHo0NDQ4SUNBakF2SG56c0dqUklyUnMyUkxQUHZzc2dvT0QwYmR2WDZjc3N1elZYWUtDZ3JCdTNUb29GQW8wYXRRSVdxMFdreVpOZ3JlM053WU9IT2l3NHN1TEw3NkloSVFFeko0OUcvLzk3Mzl6SEYxUFNrcENSRVFFQWdNRDhjNDc3empzR3pCZ0FLS2pvekZ0MmpTTUh6OGVUWnMyaGNWaXdmYnQyOUcrZlh1WHhWZGxNaG1hTldzR0lLc3dJQUJVcVZJRi92NytHRDkrUEQ3NzdEUDg5dHR2ZU8yMTEvTDFPcHBNcGdJdm4waVBINE4rSWlMS043bGNqdlQwOUNLNVZyZHUzYkJyMXk0RUJnWWlJQ0FBQVFFQjhQZjNoMGFqZ1krUEQ1WXZYNDREQnc3ZzNyMTcrTTkvL3VNdy96NWJkckNjL1FNa3UwWkFxMWF0N051eTB4Qk5KcFBMSDBZWEwxNEVBSVNHaGdMSSttRTRidHc0TEZ5NDBKNEprQzBxS3NydDU5ZWtTUk4wNjlZTmVyMGVucDZlcUZHakJ0cTNiNTlyVUQxbnpoeW5LUXl1N05xMUMvUG56M2U3TGU0eW1Vd3VsMFVrSWlwT1Vxa1VnaUE0TE5HYVh5cVZDaDA3ZGtSc2JDeVdMVnVHSTBlT29HclZxb2lJaUlCTUpzT2hRNGZ3KysrL0l5SWlBaXFWQ3ExYnQ4YUZDeGZRcUZFaisvZElURXdNNnRhdGk4VEVSR3pjdUJFdnZmUVNKQklKeG84Zmp6dDM3bURPbkRtUVNDUzRkKzhlQU5pL2MvcjI3WXViTjI5aStmTGxHRDE2dEZQYjR1UGpzV25USnVoME9zeWFOY3VwVm90Y0xzZVhYMzZKa1NOSFlzS0VDZmpxcTY4Z2tVaVFrWkZoWC80MXV5N0RrU05ISEY0anM5bU1yVnUzd3N2THk1NDk4TlJUVCtHNzc3NXpLaWliRjdQWkRFRVEyRGxjaWpEb0p5S2lmUFB3OElEVmFpMlNPWDJkTzNmT01jVVJ5Qm9kbVRsekpzcVZLNGVCQXdjQ0FINzg4VWRjdjM0ZFhsNWVNQnFOT0hIaUJBRFlDeFdscHFhaVhyMTZlUG5sbCszWHFWeTVNb0NzaXMwUEwrRnBNQml3Wjg4ZUNJTGdVT3lvV3JWcURpUHgyV2JObXVYMjh3c0pDY0VISDN6Zzl2RkExaEoyMlFVTmMzUC8vdjE4WGRjZE5wc05OcHV0eE0vdEphSW5rMEtoZ01GZ3lQZG5WRXBLQ3NMRHczSG56aDNvOVhvSWdvQzZkZXRpK1BEaERoMnhYYnQyUmRldVhaR1FrSUM5ZS9kaTM3NTkyTE5uRDJyV3JHbnZaRFdiemFoWHJ4N3UzTGxqWHlwUEtwVmk2TkNoQUFCdmIyOTA2OVlOUUZiSDc0T2Y1NTkrK2lsU1UxTmR0bEVpa1VBUUJFeVpNZ1ZWcWxSeGVVeFFVQkMrL3ZwcmJOKytIUTBhTklBZ0NGaTdkcTA5R3lFZ0lBQ3Z2LzQ2dG16WmdqVnIxdGpQRXdRQmdZR0JHRDU4dU1Ocmw5K0FIOGo2em53NCs0RktOZ2I5UkVSVUlISzVIRWFqc1VpcnhqOU1GRVg4OHNzdmtNdmxHRE5tREx5OXZRRmtqZFNjT0hIQ1htVmVyVmFqWDc5K0NBc0xBNUFWNEVkRVJEaGM2NldYWHNMNTgrZHg3Tmd4SER0MnpHR2ZSQ0pCaFFvVk1ITGtTTGVXck5xNGNhUEw3YjE2OWNyM2MzUWxweldiSHdlajBjaUFuNGhLTEtWU2lhU2tKS2hVcW55Tk5HczBHblRvMEFGbXN4blZxMWRIN2RxMTdkOHBybFNvVUFGOSsvWkZuejU5Y1ByMGFZZGxhdWZQbjIvL2UrSENoZmFndm1iTm12YnpseXhaWXY5dWVkRC90M2ZuMFZIWDkvN0hYOStaekQ1TUpwa0Fsa1ZiQkxSU2NNRUZyZnZScTBWeGo5V2lGbGRxUlJhbGFOV0RJcUJvQll0eVZLcXRMVndCRlJWa1VheTJvRmFzSUZZUVVjRDA5b1lsUWtJbVF5YXpaZWI3KzROZjVqSmtJUW1CU1libjQ1d2NaNzdiZkdaQ1RGN2Z6K2Z6L2pnY2pucmJKT2wzdi91ZHVuWHJwbUhEaHUxM3JuejM3dDAxZlBqdzlQTjlBL2l3WWNNMGJOaXdKcS9SV3Nsa1VwRklSRVZGUlFmbCtqZzRDUDBBZ0ZaeHVWeXFxYWs1cUtHL3JzaFFTVWxKdWpLeUpGMTc3Ylc2OXRwcjAzVUZtbE5NeUc2MzY3Nzc3anVnOXB4NTVwbnEwYU5Ibzczdzk5MTNYM3JZNUttbm50cmlJZkllajBjREJ3N1VIWGZjMGF6ZWw4OC8vMXdMRml4bzB5R1cwV2kwd1dVS0FhQTlzRmdzY3J2ZHFxNnVidkVTZzFkZWVXV0xYODh3REIxLy9QRU5icGZVNk8rRGJ0MjZ0ZWgxOWgyQjFsNVZWMWZMN1haVHViK0RNZUx4T0l2eEFnQmF6RFJObFplWHE3Q3drSGw5T1NLWlRHclhybDBxS2lxcXQwTEN3ZlQxMTE5ci9mcjFiYWUwNStBQUFDQUFTVVJCVkRaU0FrRExyRml4UWp0MjdPZ3dQNE4xdjMvOGZqOGprdzZoUkNLaFlEQjR5SDlIb0huc2RudWozeFJ1MFFBQVdzVXdqSFJ2QzNMRDd0Mjc1WGE3K1dNT1FMdG1HSVo4UHArQ3dXQjZUWG9jWEtsVVNzRmdVRDZmajk4UkhSQ2hId0RRYWk2WFM3RllMR05aSW5STWlVUkM4WGo4b0U3WEFJQzI0bkE0NUhhN0ZRd0cwL1ZkY0hDWXBxbGdNQ2lYeXlXSHc1SHQ1cUFWQ1AwQWdGYmJlMjRsT2pibWFRTG9hRHdlanl3V2kwS2hFTUgvSURGTlU2RlFTQmFMcGNuQ2gyamYrTTBPQURnZ0hvOUh0YlcxaXNWaTJXNEtXaWtXaTZtMnRyWlp5d1FDUUh1U241OHYwelJWV1ZuSlVQODJsa3FsVkZsWktkTTBXMXcwRWUwTG9SOEFjRURxNWxidTNyMmJQN2c2b0ZRcXBkMjdkek5QRTBDSFpCaUcvSDYvN0hhN0tpb3FtRzdXUmhLSmhDb3FLbVMzMitYMysvbjkwTUd4WkI4QTRJQTVIQTRsRWdsVlZWWHh4MEVIWXBxbXFxcXE1SFE2bWFjSm9FUHplcjJ5Mld3S0JvT3kyKzN5ZXIyc0xOTUt5V1JTMWRYVmlzZmo4dmw4L0c3SUVmVDBBd0RhaE5mcmxXRVkycjE3ZDdhYmdtYmF2WHUzRE1OZ25pYUFuT0J3T0ZSVVZDU3IxYXFLaWdydDNyMmJudjltU2lRUzJyMTd0eW9xS21TMVdsVlVWRVRnenlIMDlBTUEya3grZnI1MjdkcWxtcG9hdWQzdWJEY0hUYWlwcVZFaWtWQmhZV0cybXdJQWJhYnVScWJiN1ZZa0Vra1grYlBiN2JMYjdiSllMTEphcmJKWUxJZmxxRFRUTkpWS3BaUk1KcFZLcFJTUHh4V1B4MlVZaHB4T3A0cUtpaWpvbW9NSS9RQ0FObE0zdDNMWHJsMlNSUEJ2cDJwcWFoUU9oMVZZV0hoWS90RUxJUGRaTEJaNVBCNTVQQjRsazBsRm8xSEZZckdNd0hzNFZ2dzNEQ1BqeGtkZVhwNEtDZ3FZQ3BIakNQMEFnRFpsdFZwVldGaW9ZRENvMnRwYWRlclVpV0RaVHBpbW1SN3VXbGhZeUI5NUFBNExWcXVWMVVsd1dHUHNCZ0NnemRVRi8xUXFwV0F3U0ZYL2RtRHY3d1dCSHdDQXd3ZWhId0J3VU5RTjliZlpiTnExYTVkaXNWaTJtM1RZaXNWaTJyVnJsMncyRzZzckFBQndtR0Y0UHdEZ29LcGJSaWtVQ2lrdkx5LzlIQWRmSXBGUWRYVzFhbXRyV1hvcHkrcm1GTmZXMWg3MmM0cHpWVU56cFoxT0o2TnFBR1Fkb1I4QWNORFZMYU1VRG9kVldWa3B1OTJ1VHAwNjhjZndRWkpNSnJWNzkyN0Y0M0c1M1c1Njk3TWtsVW9wRW9rb0dvMm1xNGM3SEk3RHZucDRybXFvS25wbFpXVzZLcnJMNWFJcU9vQ3NJUFFEQUE2SmZaZFIyclZyVjdvbnJDNElvZlZTcVpSaXNWaTZOOW50ZHN2bjgvRzVab0ZwbWdxSHc2cXBxWkhMNVpMUDUyTjB5MkhBTUF4WnJkYjB6VXluMHlscHo0aWJhRFNxOHZKeXVkMXVlVHdlYnZZQU9LUUkvUUNBUTZwdUdTVzMyNjE0UEs1SUpLTGR1M2ZMYXJYS2JyY3JMeTh2L1llellSanBMK3dKazNWZnlXUlN5V1JTdGJXMWlzZmpTcVZTc3Rsc2NydmRzdHZ0ZkdaWkVvdkZGQXFGWkxmYkZRZ0VHTTBDMld5MjlNOW1kWFcxeXN2TG1XNEQ0SkFpOUFNQXNzSXdERGtjanZRZnZvbEVRdkY0UE4wclZsdGJLK24vZ2k2VWNRTms3NXNqOUNTM0QzVzkrM1VGTElHOVdhMVc1ZWZuSzVGSUtCZ015dVZ5eWV2MVpydFpBQTREaEg0QVFMdFExeHNHZERTbWFhcXFxa3FwVkVxQlFJQXBGV2lTeldaVElCQlFNQmhVTUJoVWZuNCtJM01BSEZUOFZnSUFBRGdBVlZWVk1neERCUVVGQkg0MGk4VmlVVUZCZ1F6RFVGVlZWYmFiQXlESDhac0pBQUNnbGNMaHNFelRsTS9ubzdjV0xXSVlobncrbjFLcGxLcXJxN1BkSEFBNWpOQVBBQURRQ3JGWVREVTFOUXpQUnFzWmhpRy8zNjlJSktKWUxKYnQ1Z0RJVVlSK0FBQ0FGakpOVTZGUVNINi9ueUg5T0NBV2kwVit2MStoVUlpaXBRQU9DbjVMQVFBQXRGQTRISmJkYm0vVDRwUEJZTEROcm9YL2swd21zOTJFL2JMWmJMTGI3UXFIdzlsdUNvQWNST2dIQUFEdFFpS1J5SFlUbWlXWlRDb2NEcXRUcDA1dGRzMTMzMzFYdzRZTlUybHBhWnRkVTVLS2k0dTFlUEhpVnA5ZlVsS2lHVE5tcUxLeVVxWnBhc09HRFZscGoybWFtalp0V290dmpLeGJ0MDVEaHc3VnFsV3JXdnlhZFNLUlNLdS9Xc0xyOWFxbXBrYXBWS3JWYlFXQWhyQmtId0FBeUNxUHh5TnBUeFg4b3FLaUxMZG0vNkxScU54dWQ1c082Ly9wVDMrcVAvM3BUM3IyMldmMTVKTlA3dmY0cG00TzlPalJJMTFqSUJ3T0gxQlA5NDRkTzdSMDZWSmRkdGxsS2kwdDFXOS8rMXRkZHRsbHV2MzIyelBlLzhGdVR6d2UxL3Z2djY4YmI3eXhSZWYxNmROSEZvdEZ6ejc3ckY1NjZTWFo3ZmIwdmhVclZ1aUpKNTZvZDQ3RllzbTRNWEgxMVZlM3VMMTFsaTVkMnV4anJWYXJYQzZYSXBGSSttY0NBTm9Db1I4QUFHVFZFVWNjSWNNd1ZGWlcxbUZDdjgvbmE5TnJkdXJVU1RmY2NJUEt5c3FVU0NUMk8yMWcrUERoamU1NzQ0MDM1SEs1MHZQREQrVG1SRjA3a3Nta0Jnd1lvUHZ2djErLys5M3ZWRk5Ub3pGanhyUnBlMUtwbExadTNkcmd2dkx5Y2tuUzd0MjdGWTFHRzMydDd0MjdLeEtKYU5ldVhlbHRaNXh4aGtLaGtMNy8vdnNHejVrNWMyYjY4YXhacy9UcHA1ODJlRXpQbmowbDdibkJNWHo0OEhTZ1R5YVRHakpraUY1NjZTVjE2OVl0NDVpV2NqcWRDb1ZDaEg0QWJZclFEd0FBc3NyaGNPaTQ0NDdUMTE5L3JSNDllc2p2OTJlN1NZMUtKcE15VGJQVmMva0hEeDY4MzJNV0xGalE0UFpCZ3dacC9QanhrcHJ1UVM0dExkV1dMVnZTdzhULzg1Ly9hT1hLbFJuSDlPdlhyMW5ydzljTnA5KzZkYXZ5OHZMMHd4LytVTGZjY291T09PSUlsWmFXcWt1WExuSTRIRzNTSHFucG13ZVNOR0xFaUNiM3YvTEtLMXE5ZXJXZWZ2cnBldnMrL3ZqampPZjMzWGVmSktYRGZDUVMwWm8xYXpSdzRNQjY1MFlpa2ZSOCs3cGgrM1hQNjBZdU5IUk1TOWxzTnBtbXFXUXlLYXZWMnFwckFNQytqSGc4VHBsUUFBQ1FWYWxVU24vNzI5OVVVMU9qazA0NlNUMTY5TWgya3hwVU56eTl0VDM5VFEyREh6NTh1QzY5OUZJTkdUS2t3ZjF1dDF1QlFHQy9yekZyMWl6Tm16ZXZ5V09lZXVvcGpSMDdkci9YMnAvSmt5ZnJ4Qk5QYkpQMkhIZmNjUTN1TTAxVFk4ZU8xYlp0MjlTMWExYzkrZVNUR2NQMEc3SnExU3FWbFpYVit5eGZmUEZGOWUzYlYrZWNjMDU2ZUgvZERZdUZDeGRxNXN5WmV2cnBwM1hNTWNla3oybk9qWnJHdEdSNGY1MVFLQ1NyMVhwSWUvdFhyRmloSFR0MnFMaTQrSkM5Sm9DMlpiZmJHMTA3bHA1K0FBQ1FkUmFMUldlZGRaYSsrT0lMclZ5NVVwMDZkVkpCUVlHOFhtOTZQbmg3MEtsVEp6a2NqbGFIL3JwZTVjYms1K2Z2OTVqOUdUcDBxSzY3N2pyRllqSDkvT2MvMStqUm8zWHV1ZWRLa3Y3bmYvNUhvMGVQVmw1ZVhyTUNhZDB3OVlrVEp6YllBOTZXN1duTTY2Ky9yczJiTit2NTU1L1hwRW1UTkhueVpEMzQ0SU5OQm4rSHc2RVhYbmhCUHA5UDU1eHpqaVRwbi8vOHA5NTY2eTFObWpTcDN2R3BWRW9MRnk3VTZhZWZuaEg0SmVuR0cyL1VKWmRja3ZFOTMzZUkvNzdYV3JseVphdEhnOWp0ZG0zWnNrWHIxNjl2MWZtdEVZL0hEOWxyQVRqMENQMEFBS0JkY0RnY0dqUm9rSHIyN0ttU2toSnQyN1pOdGJXMTJXNVdodU9QUDE3UmFGUmR1blRKV2h0Q29kQitoK2IzN05rekhlUmNMbGU5Z054VXlONWJYVzl6VFUzTklXK1BhWnFhTjIrZVpzK2VyZHR2djEzZHVuWFRoQWtUTkc3Y09JMGJOMDczM1hlZmZ2Q0RIelQ0ZWdNR0ROQmxsMTJtZGV2VzZaeHp6bEV3R05UMDZkTTFaTWdRblhUU1NmV08vK2lqajFSZVhxNkpFeWZXMjllN2QyLzk0aGUvYVBCMUxyMzAwdlRqVkNxbGNlUEdhYzZjT1FxRlFycmxsbHNhLzBDYVlMRllaSm9tUVJ4QW15SDBBd0NBZHFWNzkrN3EzcjE3dHB2Um9QTHljaFVVRkdTMURVdVdMTkhzMmJPYlBHYnAwcVhwK2VWT3B6Tzl2ZTRtaXMxbVV6d2VWMlZsWlpQWENRUUNNZ3lqeVZEZlZ1M1oyMy8rOHg4OTk5eHpXcmR1blR3ZWo3NysrbXY5N0djL1UrZk9uZlhVVTAvcDBVY2YxYTkvL1d0ZGM4MDF1dkxLSytWMnU5UG43anNjZisvZStFV0xGbW5Sb2tXU011c0RCSU5CcFZJcHJWdTNydDYvdlZOT09hWGVNb04xUGYyTEZ5OVdOQnJWc21YTHRIRGhRczJmUDE5WFgzMjF6anZ2dlAxT1FXaU0xV3BWUVVIQklSMXFYemU4SDBCdUl2UURBQUEwVXlxVk9xQnErT0Z3T0tPeS9MNnFxcW9hbmZkZk4rei8rdXV2MS9YWFg2OWtNcW1oUTRmcXNzc3VhN0FudXE0STM5N0QwdmNPMmV2WHI5ZUREejdZWkh1WExsMHFuOCtuaW9xS1JvOXBxL1pJMGxkZmZhVkZpeGJwNDQ4L2xzL24wOWl4WTNYU1NTZnBnUWNlMEc5Kzh4czk4c2dqQ2dRQ21qcDFxbDU1NVJXOSt1cXJldlBOTjNYZWVlZnByTFBPVXI5Ky9US3E4VGZsdSsrK1N6KysvUExMSlVuUFB2dXNpb3FLZFBMSkp6ZXJBbjlEOC8yblQ1K3U2ZE9ucDUrM2RGNi94V0pKRnowRWdMWkE2QWNBQURoRVB2bmtrd1lyeTlkWnZIaHh2VjdsT3Z1R3gzLzk2MStxcWFuUnhSZGZMR25QY1BpOTZ4OXMyYkpGa2pLR3dDY1NDVWw3UXZZSko1eVFzVkxBRlZkY29XSERodW1LSzY3SWVKMnVYYnRxKy9idCszMXZCOXFldDk5K1d5Kzg4SUk4SG85Ky92T2Y2K3FycjA1UEw1Z3laWW9lZSt5eGRCak95OHZUTDMvNVMxMTAwVVY2N2JYWDlQNzc3K3Y5OTkvWHRHblQxS3RYci8yMlZaSktTa295bmw5KytlWGFzR0dEbm52dU9mM3hqMzlVejU0OTA2TUM5aGFOUnJWa3lSSXRXTEJBaVVSQzk5eHpqMDQ5OWRSbXZTWUFaQU9oSHdBQW9KbnFlbUZidTV6YWhSZGVxQXN2dkxEQmZZTUhEOWJRb1VNMWRPalFabDNyZ3c4KzBKbG5ucW5Dd2tMTm5UdFgzMzc3clI1NTVKSDAvbSsrK1VhZE8zZk82Rm12VytQZTRYRElNSXg2UTlDdFZtdTliVDE2OU1qb0ZUOVk3Ym40NG92bGREcDE5dGxuWjB3QmtLUjE2OVpwMkxCaDZ0eTVjOGIySTQ0NFFpTkhqdFN0dDk2cUxWdTJwQVAvL2lydU45YjdmdFZWVjJuMDZOSGF2SG16K3ZUcGsvRjkzcjU5dXhZdlhxejMzbnRQNFhCWS9mcjEwNzMzM2x1dlRaSU9hTG05QXgxTkFnRDdJdlFEQUFBMGs5VnFiUmRycUlkQ0lYM3l5U2Y2M2U5K0owazY4c2dqTlh2MmJIMzk5ZGZwcGU5V3JWcWwvdjM3WjV5M2Q4aHVyajU5K3VqdmYvKzd3dUZ3bzh2SXRVVjdiRGFiL3V1Ly9rdi8vZC8vclZOT09VVTJtMDBqUjQ3VU04ODhvNDBiTjJyaHdvVjY0SUVITW5yVlMwdExOVzNhTkkwWk02WmUxZjFISDMxVVhidDJ6ZGoyL2ZmZmEvejQ4WTIrMTdyNS9CVVZGZXJUcDQ4aWtZaFdybHlwOTk1N1QrdldyWk5wL3Q5SzErdlhyMiswV04vTW1UTmJ2UXBEZS9qM0JTQzNjQnNSQUFDZ21kckxmT3RGaXhicHVPT09VNTgrZlNSSnA1OSt1b3FLaXZUS0s2OUlrdGF1WGFzZE8zYm96RFBQekRndkdvM0tZckcwYURtNS92Mzd5elJOclY2OU9tUDcwcVZMMHdYKzJxbzlaV1ZsbWpOblRycW9YTjFuZmZQTk4rdWNjODdScEVtVDBxczZmUGpoaC9MNWZFb21rM3J3d1FlMWMrZk9qR3QzN2RwVlBYdjJ6UGphOXliQXZyWnQyeVpwejlLTVc3ZHUxUTAzM0tENTgrZXJiOSsrTWsxVE0yZk8xTktsUzV2OE9sRDA5QU5vYS9UMEF3QUFORk5lWHA3aThYaTk0ZWVIMHJwMTYvVDY2NitydUxoWXk1Y3ZWMlZscFhidDJpVzczYTR2dnZoQ216ZHYxcHc1YzlTMWE5ZDZjODBqa1VpVGJZOUdvOXE4ZWJPMmJObWlMVnUycUxDd1VJTUhEMWJuenAzMTNudnZwZGU4cjZ5czFJd1pNK1J3T05TbFM1YzJhOCtISDM0b3Q5dXQwMDQ3TFYwRG9NN2RkOSt0TTg4OFU5MjZkZFBPblRzMVpjb1VqUjA3Vm84ODhvaEdqeDZ0OGVQSGErclVxUm1WL0p2ampUZmUwTWFORytWMnU3Vm16Um9GQWdFZGM4d3h5c3ZMMCt6WnM5UFhtejkvdnU2ODg4NFdYYnMxNHZGNHM1ZFVCSURtNFA4b0FBQUF6ZVIwT3ZlN3pOM0JGZ3dHRlkvSE5XL2VQQlVVRkNnUUNLaXdzRkRISDMrOGR1ellvYWxUcCtvLy8vbVB4b3daVTYvSGVOZXVYZWtoK3A5Kytxbis5My8vVjl1M2I5ZldyVnNsU2ErODhrcTZkOTdoY09qS0s2K1VKRjE4OGNXYVBYdTIxcXhabzVOT09rbi8vdmUvSlVrLyt0R1B0SFhyMWpacFQyMXRyUll2WHF6enp6Ky93ZVh1OHZMeWRNb3BwMGhTdXIxSEhubWtDZ3NMOWRCREQrazN2L21OM25ubkhWMTk5ZFdTOWd6bDMxZEQyd29LQ2xSYVdxcGtNcW5ldlh2cnBwdHVTb2Z1Zlc4Z1BQLzg4L3NkdHIrL2VnTDdFNC9Iczc0c0pJRGNRdWdIQUFCb0pxdlZLc013bEVna1dqUkVYbXBlR053N2REZGs1c3laT3YzMDB6Vjc5bXdWRmhabVZNZVhwRFBPT0VPVEprMVMvLzc5ZGNFRkY2aTZ1bG9MRnk1VWZuNithbXBxOU41NzcybkFnQUdTcEFVTEZtanQyclh5Ky8zcTJiT25Mcm5rRXZYbzBVTTlldlJRejU0OTFibHo1L1QxcjdqaUNpMWR1bFNQUC82NFJvOGVyUTgvL0ZCT3AxTkhIWFZVZXY3K2diYm5tMisrMGU3ZHV6Vmt5QkJKVW41K3ZxUTlLeDdzL1ZrbkVna3RYTGhRSG85SFJ4MTFsQ1NwYjkrK21qRmpSa1lnYjJydS90N09QLzk4blgvKytjMDZ0cmEyVnZGNHZGbkh0a1lpa1pCaEdNenBCOUNtQ1AwQUFBQXQ0SFE2RlkxR1d4ejZtN3QrZkZOKzhJTWZLQzh2VDRGQW9NSDlzMmJOa3RmcjFiaHg0MlFZaGp3ZWorYlBuNjlZTENacFQ4LzR6VGZmTEVtNjU1NTc1SFE2TTZycE44YmxjdW1oaHg3U1F3ODlwTW1USjB1U2Z2clRuNmJEYVZ1MDV5Yy8rWW5tenAyYkh1NGZDQVIwN2JYWDZzMDMzOVNjT1hQUzF6UU1RMFZGUlJvNWNtVEc5MkRmSHZpR2l1bVZscFpxK1BEaCszMi9qYm5ycnJ0YWZXNXpSS1BSckU0ZEFaQ2JqSGc4YnU3L01BQUFBRWg3Q3EyVmw1Y3JFQWkwdXg3WnNySXl4ZU54SFhua2tSbmJhMnRySmVtQTU0cVhsNWRyNmRLbGlzVmlLaTR1bHQvdnoycDdHck50MnpaMTZkS2wzdlZyYTJ0VlVWR2hybDI3S2hRS3FiUzBWUDM2OVd2V05hZE5tNlpodzRhcHNMQ3dUWTdiVnpLWlZFVkZoWXFLaWc1NUliOFZLMVpveDQ0ZEtpNHVQcVN2QzZEdDJPMTJvN0Y5aEg0QUFJQVdxcTZ1VmpLWlRBOUJCdzVVVlZXVnJGYXJ2Rjd2SVg5dFFqL1E4VFVWK2xrUEJBQUFvSVU4SG8vaThiZ1NpVVMybTRJY2tFZ2tGSS9IMDBVTkFhQXRFZm9CQUFCYXlEQU0rWHcrQllQQjlGcnlRR3VrVWlrRmcwSDVmTDU2aFJBQm9DMFErZ0VBQUZyQjRYREk3WFlyR0F6S05Ka3RpWll6VFZQQllGQXVsMHNPaHlQYnpRR1Fvd2o5QUFBQXJlVHhlR1N4V0JRS2hRaithQkhUTkJVS2hXU3hXTEl5angvQTRZUFFEd0FBY0FEeTgvTmxtcVlxS3lzWjZvOW1TYVZTcXF5c2xHbWFGSU1FY05BUitnRUFBQTZBWVJqeSsvMnkyKzJxcUtpZ3VCK2FsRWdrVkZGUklidmRMci9menp4K0FBZmR3VmtjRlFBQTRERGo5WHBsczlrVURBWmx0OXZsOVhwbHRWcXozU3kwRThsa1V0WFYxWXJINC9MNWZNemhCM0RJRVBvQkFBRGFpTVBoVUZGUmtjTGhzQ29xS3VSeXVlUjBPbVd6MmJMZE5HUkpJcEZRTkJwVkpCS1IyKzFXVVZFUnZmc0FEaWxDUHdBQVFCc3lERU5lcjFkdXQxdVJTQ1JkNU05dXQ4dHV0OHRpc2NocXRjcGlzUkQrY29ocG1rcWxVa29tazBxbFVvckg0NHJINHpJTVEwNm5VMFZGUmJKWW1Ga0w0TkFqOUFNQUFCd0VGb3RGSG85SEhvOUh5V1JTMFdoVXNWZ3NJeGhTOFQ5M0dJYVJjVU1uTHk5UEJRVUZUUEVBa0hXRWZnQUFnSVBNYXJYSzQvRmt1eGtBZ01NUVk0d0FBQUFBQU1oUjlQUURBQUFBeUZsMTAydHFhMnNQKytrMURVMURjVHFkVEVQSmNZUitBQUFBQURrbGxVb3BFb2tvR28ybUMyazZISTdEdnBCbVF3VW5LeXNyMHdVblhTNFhCU2R6RUtFZkFBQUFRRTR3VFZQaGNGZzFOVFZ5dVZ6eStYd3NtYmtYd3pCa3RWclRQZnRPcDFQUy95MHRXVjVlTHJmYkxZL0hjMWplRk1sVmhINEFBQUFBSFY0c0ZsTW9GSkxkYmxjZ0VHREllZ3ZZYkRiWmJEYTUzVzVWVjFlcnZMeGNQcDlQRG9jajIwMURHeUQwQXdBQUFPalE2bnIzL1g0L1Bmc0h3R3ExS2o4L1g0bEVRc0ZnVUM2WFMxNnZOOXZOd2dGaXdnWUFBQUNBRHNrMFRRV0RRY1ZpTVFVQ0FRSi9HN0haYkFvRUFvckg0d29HZzRkbDBjTmNRdWdIQUFBQTBDRlZWVlhKTUF3VkZCUlFnSzZOV1N3V0ZSUVV5REFNVlZWVlpiczVPQUQ4WkFBQUFBRG9jTUxoc0V6VGxNL25vK2pjUVdJWWhudytuMUtwbEtxcnE3UGRITFFTb1I4QUFBQkFoeEtMeFZSVFU2UDgvSHdDLzBGbUdJYjhmcjhpa1loaXNWaTJtNE5XSVBRREFBQUE2REJNMDFRb0ZKTGY3MmRJL3lGaXNWams5L3NWQ29XWTM5OEI4Vk1DQUFBQW9NTUloOE95MisxWkw5b1hqOGUxZmZ2MkZvWGdUWnMyS1I2UE4vdDQwelMxYWRNbWhjUGgxalN4VGRsc050bnQ5bmJSRnJRTW9SOEFBQUNBRW9sRXRwdXdYOGxrVXVGd1dKMDZkV3JUNjRaQ0ljMmFOVXVSU0tUWjU2eGF0VXEzM25xclB2dnNzMmFmTTJyVUtIMy8vZmVTcExLeU1qMzExRlAxaHN6djNMbFRIMzMwa1NLUmlLTFJxRWFOR3FXMWE5YzJlZDJ5c2pMZGNjY2Q2ZWZoY0xoWlh5M2w5WHBWVTFPalZDclY0bk9SUFhuWmJnQUFBQUNBN0tuck1hK3FxbEpSVVZHV1c5TzBhRFFxdDl2ZDVzUDZ5OHJLOU5wcnI2bXlzbEtqUm8xcTFqbGZmdm1sSEE2SFRqenhSQTBlUExqQlkzcjM3cTFubm5tbXdYMnBWRXFmZlBLSjNHNjNmdjNyWDZlM3IxaXhRaSsvL0xMbXpwM2I3TkVNaVVSQ1c3WnNTVDh2TGk1dTFua0xGaXlRM1c1djFyR1NaTFZhNVhLNUZJbEU1UEY0bW4wZXNvdlFEd0FBQUJ6R3ZGNnZwRDNCdHlPRWZwL1AxNnB6dytHd2R1M2ExZUErbDh1bDAwOC9YUnMzYnRTLy8vMXY1ZVhWajBtRmhZVVpRWGYxNnRVNi9mVFRaYmZiTlhQbVRHM1pza1VUSjA3VTVNbVQwNTlqWGw2ZVNrdEwxYU5IajNvRkI3dDE2NlpiYjcxVnp6MzNuTTQ4ODB3TkdEQkEwcDdRZjh3eHg4am44N1ZvNU1IZVhubmxGVzNZc0VGVHAwN1Y5T25UNndYMEo1NTRRb2xFb2tXQnY0N1Q2VlFvRkNMMGR5Q0VmZ0FBQU9Bd1ZoZHd2L25tRy9YbzBVTit2ei9MTFdwWU1wbVVhWnF0bnN1L1lzVUt6Wmd4WTcvSDNYWFhYUTF1SHpGaVJMcEhmK1BHalNvcks5UElrU01sU1QxNzl0VDY5ZXZsOFhoMHdna25wQU4rWldXbGhnNGRxdGRmZjczQmtEeDQ4R0I5K09HSGV2UE5OelZnd0FCdDJyUkozMzMzWFhwZm5Za1RKMmFjMTc5L2Z6M3h4QlBhdm4yN2FtdHIwMU1HU2t0TDArMDU0NHd6OVBiYmIydmV2SGthTzNacyt0d0ZDeFpvNDhhTit2M3ZmNy9mejZJaE5wdE5wbWtxbVV6S2FyVzI2aG80dEFqOUFBQUFBT1QzKy9YaGh4L3FwSk5PVW84ZVBiTGRuSHFpMFdpcmVxYjN0WFRwVWtsN0FuTFBuajB6OXBXVWxHalRwazI2NktLTE1yYnZPM3gvK2ZMbGtxVGpqejgrdmUzTEw3L1VNY2NjMDZJbEJBM0QwTGh4NDlLakxlYk5teWVmejZjcFU2YklhclVxRm90cDVNaVIrdld2ZjUzeFdrNm5VNUkwYnR3NFZWUlVwTGNQSHo0ODR6M2VlKys5R2pWcWxHYk9uS25iYnJ0TnI3Lyt1dWJPbmFzSEgzeFFSeDU1WkxQYnVTKzczYTVvTkVwdmZ3ZEI2QWNBQUFDZ3M4NDZTMTk4OFlWV3JseXBUcDA2cWFDZ1FGNnZ0MFVoOW1EcTFLbVRIQTVIcTRmM2U3M2U5TTJNc3JJeTNYbm5uZXJmdjc5dXZmVlc5ZTdkVzVMMDJXZWZhZmJzMmZWQ2Y0OGVQZExCUEJhTDZhOS8vYXNrcFQrYjJ0cGFyVjY5V3VGd09PTUd3Y3N2djd6ZmRnVUNBVW5TZDk5OXA1VXJWMnJZc0dINjRROS9LRW5wNGYyQlFLRGVEUXBKbWoxN3RxUTlOekNHRHgrZUR2dDFPbmZ1cklrVEoycnMyTEZhdm55NXd1R3dIbjc0WVEwY09IQy83V3FLM1c2dlY0QVE3UmVoSHdBQUFJQWNEb2NHRFJxa25qMTdxcVNrUk51MmJWTnRiVzIybTVWMi9QSEhLeHFOcWt1WExxMDYvK3l6ejliWlo1OHRTVHJpaUNNMGFkSWt2ZmppaXhvMWFwUUdEeDZzdSs2NlM2bFVxc0g1L0gvNHd4L1Nqei80NElONmxlL3JBditVS1ZOVVVGQ2cxYXRYNjg5Ly9uT0QxNUwyRExIZis1cExseTdWMFVjZnJhbFRwK3JvbzQ5dTFmdmJXMWxabWRhdlg2OHZ2dmhDcTFhdGt0ZnIxWmxubnFsLy92T2ZldXl4eDlTL2YzLzE3ZHRYUFh2MjFLQkJnMW84WmNKaXNWREJ2d01oOUFNQUFBQkk2OTY5dTdwMzc1N3RadFJUWGw2dWdvS0NBNzdPK3ZYckpVa25uSENDbm4zMldiMzk5dHVLeCtPU3BIZzhMb2ZEMGVpNWlVUkNyNzc2cWdZT0hLalBQLzg4dlgzSmtpWHEyN2R2dWhqZjh1WEwxYTFidDBaWEdiamdnZ3MwY09CQXJWNjlXaSsrK0tLaytsTUk5cmJ2blA2NmE5eHp6ejMxdG9kQ0lkMXl5eTF5dVZ3NitlU1ROWHIwYVBYcTFVdHZ2UEdHbm5ycUtXM2J0azJmZnZxcFZxNWNxYmx6NTJyZXZIa3REdjFXcTFYSlpMSkY1eUI3Q1AwQUFBQUEycjFVS3RVbVMvWDkvZTkvMTlLbFM5V3ZYei9kZU9PTnV1S0tLOUw3cXF1cjA4UDRHL0xaWjU5cDkrN2RLaTR1VG9mK3paczM2L1BQUDllWU1XTVVqOGRsdDl2MTdiZmZxbS9mdm8xZXgrdjF5dXYxcXFTa0pMMXQ1c3laNmNmZmZQT05ubjc2YVQzOTlOTnl1OTBhUG55NGJyLzlkcDE4OHNucFl4cWFUejlqeGd6OSs5Ly8xcE5QUHFsamp6MDJQZEtncEtSRWl4Y3YxcEFoUS9TVG4veEVQL25KVHlRcDNkNldvcWUvWXlIMEF3QUFBRGhzakJneFFoZGNjSUZlZnZsbDNYLy8vUm8vZnJ3R0RSb2tTZHE1YzZjS0N3c2JQZmZZWTQ5VmNYRnhlc1NCYVpwNi92bm4xYVZMRjhWaU1kMTk5OTBhUFhxMDFxNWRxekZqeHJTb1hYdlAyZCt5WllzazZhaWpqa29YN1Nzc0xNdzR4alJOdmZIR0cxcS9mcjNXclZzbmFjOEtCV2VmZmJiNjl1MnI3ZHUzcDQrdHErNWY5OS9HWGhlNWlkQVBBQUFBb04ycjYxMXVpMlhpamozMldEM3h4Qk5hczJhTlRqenh4UFQya3BLU2pONzBmUVVDQVYxMzNYWHBVRjVWVmFXZE8zZnE5dHR2MThDQkE3Vm16UnFOSFR0V05wdE5nd1lOVWpRYWJWWDdTa3BLNVBGNDBvRi9Ydzg4OElBdXYveHl2ZjMyMityUm80Zk9PdXNzdmZ2dXU1bzdkNjd5OHZLMGZ2MTYvZVkzdjZsMzN2ang0K3R0MjdmNFgzTzAxYWdMSEJxRWZnQUFBQUR0WHQwODh0YUcvcWJtek85dDJiSmxXclpzV2IzdFBwOVA4K2JOeTFqTndPLzM2L2UvLzMxNmRNQUREenlnbTI2NlNhZWRkcHBjTGxlclFuOTVlYmtXTFZxa1UwODl0ZEZqdnYzMlcrM2N1Vk4vK2N0ZkpPMnAzdi91dSsrbWgvUDM2OWN2STh5WGxKUm94SWdSbWpselpwdjA3Qi9JOXdHSEhxRWZBQUFBUUx0M29QUEk5NTR6djY5ZHUzWnAwcVJKY3J2ZGV2VFJSeHZzeFc0czVPNDlIV0RCZ2dXcXJxNVdjWEZ4cTlxNGJ0MDZUWjA2VmJXMXRicnh4aHZUMisxMmUzcTQvc2FOR3hXSlJOTEwrbVVEUGYwZEM2RWZBQUFBUUx1WGw1ZW5lRHplNkpEMy9XbXNoM3Z0MnJXYU5tMmFVcW1VS2lvcU5HSENCRjE1NVpXNjhNSUxXL1JhR3paczBLeFpzM1RWVlZlcFc3ZHVrcVQ4L0h6Tm5EbFRicmU3d1hNMmJkb2tTWXJGWXBvM2I1NWVmZlZWK2YxK1RadzRVVWNjY1VUNnVBc3Z2RkN6WnMzU3JGbXpKRWtEQmd6UWNjY2QxK0ExbXhyUk1IejQ4SHJiWG43NVpYWHQyclY1Yi9ML2k4ZmpqUzVIaVBhSDd4UUFBQUNBZHMvcGlZbFc0Z0FBSElkSlJFRlVkS3F5c3JKTnJtV2FwdGFzV2FPMzMzNWJxMWF0VXE5ZXZmVFlZNC9KWXJIb3RkZGUwNHN2dnFqWnMyZnIwa3N2MWVXWFg2NzgvUHdtcjFkU1VxSkhIbmxFdlhyMTBnMDMzSkRlYnJGWTBqY2JFb2xFZXBza3ZmLysrM3J6elRmbDhYajAwa3N2NmJycnJsTXltVlJ4Y2JFNmRlcVVjZjI3N3JwTFAvLzV6eFdKUk9SME90VzVjK2RHMjlMUWlJWXRXN1pvNHNTSmV2VFJSK3NGL0VBZzBPUjdhMGc4SG0rVDVSTnhhQkQ2QVFBQUFMUjdWcXRWaG1Fb2tVaTBlRjE1MHpTMWRldFdmZnZ0dC9yeXl5KzFhdFVxVlZWVktSQUk2RmUvK3BVdXVlU1M5UEQ5VWFOR2FlalFvWHI5OWRmMXhodHY2TTAzMzlURkYxK3NxNisrdXNHdy9mbm5uK3Z4eHgrWDErdlYrUEhqTTNyQVE2R1FaczZjS1kvSG94MDdkc2d3RFBuOWZuMzExVmQ2NXBsbmRPMjExK3FVVTA3UlF3ODlwTEt5TWwxeXlTVUtCb01LaDhPeVdxMnlXQ3d5REVQSlpGTEpaRktHWWFpbXBrYmZmZmVkSEE2SEVvbUUzRzYzMXExYko1ZkxKYW5oRVExMU54eTZkdTE2d0hQNkU0bUVETU5nVG44SFF1Z0hBQUFBMENFNG5VNUZvOUVXaC81WUxLWXBVNmFvcEtSRWJyZGJBd2NPMUxubm5xdFRUejIxd2ZCYVZGU2tPKys4VTlkY2M0M216Sm1qSlV1V3lPZno2UmUvK0VXOVl3c0xDM1hra1VmcS92dnZyN2ZjbjgxbTA0NGRPMVJiVzZ1OHZEemRkdHR0OG5nOGlrUWlPdW1ray9UTFgvNVNobUhvbVdlZTBkeTVjelY5K25SVlZWVTE2ejNkY01NTldyOSt2Yjc0NGd0WkxCWmRmLzMxTGZwTVdpc2FqYlo2aWdXeXc0akg0MmEyR3dFQUFBQWdPNzcrK211dFg3KysxY1huRHFWVUtxWHk4bklGQW9FVzl6VHYzTGxUNWVYbDZ0T25UNHZubzVlVmxTa1FDTFQ0WmtOVFlyR1lIQTVIdmUyMXRiV3FyYTFWTXBsVUtwV1NhWnF5V0N6cFh2KzZFUUJXcTFXcFZFcnhlRncybSsyUXpMRlBKcE9xcUtoUVVWRVJoZnphR2J2ZGJqUzJqNTUrQUFBQUFCMkN4V0tSMisxV2RYWDFmdWZaNzZ0ejU4NU56b1Z2eXQ1RjlkcEtRNEZmMmxPd3NMa0IzbXExcG9mMUh3clYxZFZ5dTkwRS9nNkc3eFlBQUFDQURzUGo4U2dlajZmbnFlUFFTQ1FTaXNmajhuZzgyVzRLV29qUUR3QUFBS0RETUF4RFBwOVB3V0JRcVZRcTI4MDVMS1JTS1FXRFFmbDhQaGxHbzZQSTBVNFIrZ0VBQUFCMEtBNkhRMjYzVzhGZ1VLWkppYktEeVRSTkJZTkJ1Vnl1UnFja29IMGo5QU1BQUFEb2NEd2VqeXdXaTBLaEVNSC9JREZOVTZGUVNCYUxSVjZ2Tjl2TlFTc1IrZ0VBQUFCMFNQbjUrVEpOVTVXVmxRejFiMk9wVkVxVmxaVXlUYlBGUlJQUnZoRDZBUUFBQUhSSWhtSEk3L2ZMYnJlcm9xS0M0bjV0SkpGSXFLS2lRbmE3WFg2L24zbjhIUnhMOWdFQUFBRG8wTHhlcjJ3Mm00TEJvT3gydTd4ZXI2eFdhN2FiMWVFa2swbFZWMWNySG8vTDUvTXhoejlIRVBvQkFBQUFkSGdPaDBORlJVVUtoOE9xcUtpUXkrV1MwK21VeldiTGR0UGF2VVFpb1dnMHFrZ2tJcmZicmFLaUlucjNjd2loSHdBQUFFQk9NQXhEWHE5WGJyZGJrVWdrWGVUUGJyZkxicmZMWXJISWFyWEtZckVjbHFIV05FMmxVaWtsazBtbFVpbkY0M0hGNDNFWmhpR24wNm1pb2lKWkxNd0F6eldFZmdBQUFBQTV4V0t4eU9QeHlPUHhLSmxNS2hxTktoYUxaUVRldzdIaXYyRVlHVGMrOHZMeVZGQlF3RlNJSEVmb0J3QUFBSkN6ckZhclBCNVB0cHNCWkExak53QUFBQUFBeUZHRWZnQUFBQUFBY2hTaEh3QUFBQUNBSEVYb0J3QUFBQUFnUnhINkFRQUFBQURJVVlSK0FBQUFBQUJ5RktFZkFBQUFBSUFjUmVnSEFBQUFBQ0JIRWZvQkFBQUFBTWhSaEg0QUFBQUFBSElVb1I4QUFBQUFnQnhGNkFjQUFBQUFJRWNSK2dFQUFBQUF5RkdFZmdBQUFBQUFjaFNoSHdBQUFBQ0FIRVhvQndBQUFBQWdSeEg2QVFBQUFBRElVWVIrQUFBQUFBQnlGS0VmQUFBQUFJQWNSZWdIQUFBQUFDQkhFZm9CQUFBQUFNaFJoSDRBQUFBQUFISVVvUjhBQUFBQWdCeEY2QWNBQUFBQUlFY1IrZ0VBQUFBQXlGR0VmZ0FBQUFBQWNoU2hId0FBQUFDQUhFWG9Cd0FBQUFBZ1J4SDZBUUFBQUFESVVZUitBQUFBQUFCeUZLRWZBQUFBQUlBY1JlZ0hBQUFBQUNCSEVmb0JBQUFBQU1oUmhINEFBQUFBQUhJVW9SOEFBQUFBZ0J4RjZBY0FBQUFBSUVjUitnRUFBQUFBeUZHRWZnQUFBQUFBY2hTaEh3QUFBQUNBSEVYb0J3QUFBQUFnUnhINkFRQUFBQURJVVlSK0FBQUFBQUJ5RktFZkFBQUFBSUFjUmVnSEFBQUFBQ0JINVdXN0FRQUFBQUJ3c0NTVFNVV2pVZFhXMWlxVlNpbVpUQ3FWU3NrMHpXdzNEVzNFTUF4WkxCWlpyVlpaTEJibDVlWEo2WFRLYXJWbXUybnRBcUVmQUFBQVFFNUpwVktLUkNLS1JxTXlUVk4ydTEwT2h5TWpHQnFHa2UxbW9vMllwcGx4UXljZWo2dXlzbEtHWWNqcGRNcmxjc2xpT1h3SHVSUDZBUUFBQU9RRTB6UVZEb2RWVTFNamw4c2xuODhubTgyVzdXYmhJRE1NUTFhck5kMno3M1E2SlVtSlJFTFJhRlRsNWVWeXU5M3llRHlINWMwZVFqOEFBQUNBRGk4V2l5a1VDc2x1dHlzUUNEQzBHN0xaYkxMWmJISzczYXF1cmxaNWVibDhQcDhjRGtlMm0zWklFZm9CQUFBQWRHaDF2ZnQrdjUrZWZkUmp0VnFWbjUrdlJDS2hZREFvbDhzbHI5ZWI3V1lkTW9mdnhBWUFBQUFBSFpwcG1nb0dnNHJGWWdvRUFnUitOTWxtc3lrUUNDZ2VqeXNZREI0MnhSd0ovUUFBQUFBNnBLcXFLaG1Hb1lLQ2dzTzZVQnVhejJLeHFLQ2dRSVpocUtxcUt0dk5PU1Q0eVFBQUFBRFE0WVREWVptbUtaL1BkMWdXWjBQckdZWWhuOCtuVkNxbDZ1cnFiRGZub0NQMEF3QUFBT2hRWXJHWWFtcHFsSitmVCtCSHF4aUdJYi9mcjBna29sZ3NsdTNtSEZTRWZnQUFBQUFkaG1tYUNvVkM4dnY5RE9uSEFiRllMUEw3L1FxRlFqazl2NStmRWdBQUFBQWRSamdjbHQxdXozclJ2bmc4cnUzYnQ3Y29MRzdhdEVueGVMemU5bVF5MlpaTnk3cUczbU43WmJQWlpMZmJGUTZIczkyVWc0YlFEd0FBQUtCRDlIUW1rMG1GdzJGMTZ0U3BUYThiQ29VMGE5WXNSU0tSWnAremF0VXEzWHJycmZyc3M4K2FmYzZvVWFQMC9mZmZaMnhidDI2ZGhnNGRxbFdyVmpYN092dUtSQ0t0L21yc2VsOTk5WlVXTEZpZ0w3Lzhza1Z0K2N0Zi9xSUpFeVkwK08vSk5FMkZ3Mkh0MkxGREpTVWxXcmR1blZhdVhLbGx5NVpwL3Z6NTlUNmIvZm5Ubi82a0RSczJ0T2ljaG5pOVh0WFUxQ2lWU2gzd3RkcWp2R3czQUFBQUFFRDJXSzFXU1ZKTlRZMDhIaytXVzlPMGFEUXF0OXZkNXNQNnk4cks5TnBycjZteXNsS2pSbzFxMWpsZmZ2bWxIQTZIVGp6eFJBMGVQTGpCWTNyMzdxMW5ubm1teWV2MDZkTkhGb3RGeno3N3JGNTY2U1haN2ZiMHZoVXJWdWlKSjU2b2Q0N0ZZdEhpeFl2VHo2KysrdXBtdGJraFM1Y3UxVWNmZmFRdnYveFMyN2R2MS9idDIvWDk5OS9MTkUxMTZkSkZRNFlNMGZISEg5L3M2NTE3N3JsNjY2MjNORy9lUEYxLy9mWGFzR0dESmsyYXBFZ2tvbWcwbW5Hc3pXYVR6K2VUMSt0VnAwNmQ5S01mL1VoZHUzWlZKQkxSenAwN1ZWMWRyVkFvcEYyN2RxbTh2RnpoY0ZoMzNubW5KT216eno3VC9QbnpkZlRSUjh2cjlXWmMxK3YxcXFDZ29ObHR0bHF0Y3JsY2lrUWk3ZjVub0RVSS9RQUFBTUJocktpb1NKSlVXVm5aN2dOUE5CcVZ6K2RyMWJuaGNGaTdkdTFxY0ovTDVkTHBwNSt1alJzMzZ0Ly8vcmZ5OHVySHBNTEN3b3pQWi9YcTFUcjk5Tk5sdDlzMWMrWk1iZG15UlJNblR0VGt5WlBUbjJsZVhwNUtTMHZWbzBlUGpJS0QrN2JsakRQT1VDZ1VhclNuZStiTW1lbkhzMmJOMHFlZmZ0cmdNVDE3OXBRa2xaYVdhdmp3NFZxNmRLbWtQU01raGd3Wm9wZGVla25kdW5YTE9LWk9iVzJ0amp2dU9IWHAwa1hMbGkzVDY2Ky9ubjYvMzMvL3ZXNisrZVlHMnlaSkkwYU1TTi80T09xb28zVDc3YmZyaFJkZTBJa25ucWpldlh2cnZ2dnVrOHZsa3R2dGxzdmwwdmZmZjY5Nzc3MVhFeWRPMUlBQkErcGQ3NnV2dnRMRER6OHNoOE9oV0N5bW80NDZTb1dGaGNyUHoxYzBHbFU4SGsvZlRHbm9wc2hGRjEzVTdKczNkWnhPcDBLaFVMdi9HV2dOUWo4QUFBQndHQ3NzTEpUZjc5ZUdEUnZVclZ1M2Rsc2NMNWxNeWpUTlZzL2xYN0ZpaFdiTW1MSGY0KzY2NjY0R3QrOGRiRGR1M0tpeXNqS05IRGxTa3RTelowK3RYNzllSG85SEo1eHdRanJnVjFaV2F1alFvUmtCV3BJKytlUVRQZjMwMC9WZTQrT1BQODU0ZnQ5OTk2V3ZMKzBaZHI5bXpSb05IRGl3M3JtUlNDUTlMNzF1Mkg3ZDg3cWFBUTBkSTBsbm5YV1d6anJyTEVsN1BxZGx5NVkxR0g1SGpScWw0NDQ3TG1QYjNqY082bHh5eVNYNjE3LytwZXJxYXRsc3RuckJQaGdNMWp0bmJ3TUhEdFNDQlF0a3Q5czFlUEJnUGZEQUErblBJSkZJYU9MRWllcmN1YlArOHBlL3BFZXFTTkxtelp0MXp6MzM2S1NUVG1yeStnMngyV3d5VFZQSlpETGptcm1BMEE4QUFBQWN4Z3pEMENtbm5LSVBQdmhBLy9yWHYzVENDU2UweStBZmpVWXpocjYzVmwzdmQybHBhVHBJMWlrcEtkR21UWnQwMFVVWFpXemZkL2orOHVYTEpTbGoyUHVYWDM2cFk0NDVwbGxMQ0Y1NDRZWHkrLzBxS3l2VGtDRkRNdmE5K09LTDZ0dTNyODQ1NXh5dFdMRWlZOTk3NzcyblNDU2k2NisvdnQ0MVI0OGVYVzliY1hGeHh2Tzc3NzU3djIxclNsRlJVYjNQckRFUFB2aGdxMS9IWXJFMCtMMk9SQ0thTkdtU3lzcktkTWNkZCtpdHQ5N1NOZGRjSTBuYXRXdVhKazZjcUVHREJxVnZZTFNVM1c1WE5Cck51ZDUrUWo4QUFBQndtUFA3L1RyeHhCUDF4UmRmcUtLaVFqLys4WS9sOS92bDhYaWFGV0lQaGRyYVdqa2NqbGFmNy9WNjFhTkhEMGw3NXZEZmVlZWQ2dCsvdjI2OTlWYjE3dDFiMHA1NTRyTm56NjRYK252MDZKR2VOeDZMeGZUWHYvNVZrdEtmVFcxdHJWYXZYcTF3T0p4eGcrRGxsMTl1dEQwT2gwTXZ2UENDZkQ2Znpqbm5IRW5TUC8vNVQ3MzExbHVhTkdsU3ZlTlRxWlFXTGx5bzAwOC9YY2NjYzB6R3ZodHZ2RkdYWEhKSnh0U0hmWWY0NzN1dGxTdFhwa2ROWEhycHBmV0syRFgzZlJ3TW9WQklWVlZWNmVkMTB4NHFLaXEwZS9kdVRabzBTWldWbFpvK2ZicDI3TmloSzYrOFVnOC8vTEM2ZHUycWUrKzl0OVd2YTdmYkZZdkZEcmo5N1EyaEh3QUFBSUI2OWVxbHdzSkNyVnExU2l0WHJzeDJjK281L3ZqalpSaUcrdlRwMDZyenp6NzdiSjE5OXRtU3BDT09PRUtUSmszU2l5KytxRkdqUm1udzRNRzY2NjY3bEVxbEdwelAvNGMvL0NIOStJTVBQcWkzdkZ0ZDRKOHlaWW9LQ2dxMGV2VnEvZm5QZjI3d1duVUdEQmlneXk2N1RPdldyZE01NTV5allEQ282ZE9uYThpUUlRME9ULy9vbzQ5VVhsNnVpUk1uMXR2WHUzZHYvZUlYdjJqd2RTNjk5TkwwNDFRcXBYSGp4bW5PbkRrS2hVSzY1WlpiSkVrdnZQQkN1dHIraEFrVHRHM2J0b3c2QXMwMWJkbzB2Zi8rKytubkN4WXNxRmU4VDVLcXE2c2w3U2tlR1FxRk12WjV2VjR0V0xCQTgrYk5TMjhiUDM1OCt2R1NKVXRrR0lhT091b29UWmt5UldQSGp0VTc3N3lqYzg0NVJ5TkhqanlnMFNBV2l5VW5LL2dUK2dFQUFBQkkydFBqZjhFRkY2U3JwYmVuOWVPOVhtK1RJYnE1MXE5ZkwwazY0WVFUOU95enorcnR0OTlPcnlzZmo4ZWJIRTJRU0NUMDZxdXZhdURBZ2ZyODg4L1QyNWNzV2FLK2ZmdW01NjR2WDc2OHlmb0krMDRYMkxzM2Z0R2lSVnEwYUpHa1BYVUU2Z1NEUWFWU0thMWJ0MDdkdTNmUE9QK1VVMDdKcU9Zdi9WOVAvK0xGaXhXTlJyVnMyVEl0WExoUTgrZlAxOVZYWDYzenpqc3ZIWkRyUmtCczJyUkoyN1p0UzIrckc4blEzS1gwaGcwYnB1TGlZcTFjdVZKLy92T2ZKVW5YWFhkZG84Yy8rdWlqOWJZOS8venp1dW1tbTNUVFRUZnBILy80aHlaUG5weFJwTER1czFpK2ZMa1dMMTRzcjllck8rNjRJMzFENTBCWXJkWjI5VysrclJENkFRQUFBS1FaaHFGQUlLQkFJSkR0cG1UWXNXT0hPbmZ1Zk1EWCtmdmYvNjZsUzVlcVg3OSt1dkhHRzNYRkZWZWs5MVZYVjlkYi9tMXZuMzMybVhidjNxM2k0dUowNk4rOGViTSsvL3h6alJrelJ2RjRYSGE3WGQ5Kys2MzY5dTNiNkhXYTI0diszWGZmcFI5ZmZ2bmxrcVJubjMxV1JVVkZPdm5rayt0VjRHOUlROHNKVHA4K1hkT25UMDgvcjd2cDhQcnJyNmQ3dTBlTkdxV1JJMGVtcHo0MFIyRmhvUW9MQy9YTk45K2t0MDJlUExuZWNkdTNiOWVNR1ROMDIyMjM2VWMvK2xIR3ZxNWR1NllmMTlWT1dMbHlwZUx4dUxwMDZhSkpreVpwL2ZyMTZ0T25qN3AzNzY2MWE5ZnEyR09QYlhZYm0wSlBQd0FBQUFCMGNDTkdqTkFGRjF5Z2wxOStXZmZmZjcvR2p4K3ZRWU1HU1pKMjd0eXB3c0xDUnM4OTl0aGpWVnhjbkY0RDNqUk5QZi84OCtyU3BZdGlzWmp1dnZ0dWpSNDlXbXZYcnRXWU1XTWF2VTV6aStHVmxKUmtQTC84OHN1MVljTUdQZmZjYy9yakgvK29uajE3cGtjRjdDMGFqV3JKa2lWYXNHQ0JFb21FN3JubkhwMTY2cW43ZmExLy9PTWYrdWxQZjZxUFAvNVl2WHIxMGtNUFBhU25ubnFxMVNzbVNOS0pKNTVZYjF0K2ZyNmtQZE1TR2xxeVQ5cFRtRy9ObWpXUzl0UTZtRDE3dG9xTGkvV3puLzFNbzBhTlVsNWVua2FNR0tGWUxLWmh3NGJWTzMvR2pCbnExYXRYcTl1ZFN3ajlBQUFBQU5xOXVsN1l0bGhPN2Roamo5VVRUenloTld2V1pJVFNrcElTblh6eXlZMmVGd2dFZE4xMTEybkxsaTJTcEtxcUt1M2N1Vk8zMzM2N0JnNGNxRFZyMW1qczJMR3kyV3dhTkdoUWcvUFo2elRVQTcrM2hncndTZEpWVjEybDBhTkhhL1BtemVyVHAwL0c1N0Y5KzNZdFhyeFk3NzMzbnNMaHNQcjE2NmQ3NzcyM3dSRVMrMzZPTDd6d2ducjI3S2t6empoREgzLzhzVWFNR0tGdDI3WnA4dVRKZXZqaGg1dHM2OEh3NXB0djZ1U1RUOVpISDMyazBhTkhhK1hLbFZxd1lJR21UcDBxbjgrbnNXUEg2dmpqajlkTk45MlVjZDY3Nzc2cmQ5NTVwMVdqUWxLcFZMdGN1ZUpBRWZvQkFBQUF0SHQxODYxYkcvcjNGN0xyTEZ1MlRNdVdMYXUzM2VmemFkNjhlUm1yR2ZqOWZ2Mys5NzlQanc1NDRJRUhkTk5OTittMDAwNlR5K1ZxTXZSTGUrYTA3ejJjWGRvemYzN3Z3blg3cXB2UFgxRlJvVDU5K2lnU2lXamx5cFY2NzczM3RHN2R1blJCUG1sUC9ZSzZZbjM3Mm51ZS9KSWxTL1RWVjEvcDRZY2ZUcmM1THk5UHYvM3RiL1hkZDk4ZDhoVWNkdXpZb2NXTEYrdlJSeC9WUng5OUpFbTY5dHByZGRsbGw2bTJ0amE5SE9ESWtTUFZxVk9uOUhuYnRtM1RzbVhMZE5sbGwyVnNiNjREK2ZmVm5oSDZBUUFBQUxSN0J6cmZ1cWw1OUx0MjdkS2tTWlBrZHJ2MTZLT1BOdGpiMjFnWTNIczZ3SUlGQzFSZFhhM2k0dUptdGFscjE2N05IdXBmcDY3UVhxZE9uYlIxNjFhTkhEbFNYYnQyMWNrbm42eTFhOWZXSzNyWGtMMXZnSmltcVZtelptblFvRUU2N2JUVHRHTEZpdlMrZ29JQ25Yenl5YzB1NU5kVzVzNmRxNk9QUHJyZTBQK2RPM2ZxMFVjZlZTS1IwQU1QUEtCNzc3MVg0OGFOVSsvZXZWVlZWYVVKRXlZb0VBZzB1cExCL3REVER3QUFBQUJaa3BlWHAzZzhMcWZUMmFyekd3dkNhOWV1MWJScDA1UktwVlJSVWFFSkV5Ym95aXV2MUlVWFh0aWkxOXF3WVlObXpacWxxNjY2U3QyNmRaTzBaKzc2ekprejVYYTdXOVhtT20rODhZWTJidHdvdDl1dE5XdldLQkFJNkpoampsRmVYcDVtejU2ZHZ2NzgrZk4xNTUxM3R1amFobUhvWnovN1dVWkJ3OGJVMXRhbVZ6cG9qR21hK3Zqamp5VkpaV1ZsT3ZMSUkxdlVIa25xMDZlUExyend3bnJidDI3ZEtrbDY0b2tuMUxWclZ3MFlNRUFQUGZTUXhvd1pvei85NlUrcXJxN1cxS2xUVzcxc1h6d2ViNU1WSXRxYjNIdEhBQUFBQUhLTzArbFVaV1ZsbTF6TE5FMnRXYk5HYjcvOXRsYXRXcVZldlhycHNjY2VrOFZpMFd1dnZhWVhYM3hSczJmUDFxV1hYcXJMTDc4OFhYaXVNU1VsSlhya2tVZlVxMWN2M1hERERlbnRGb3NsZmJNaGtVaWt0OVZwcUFlOW9XMEZCUVVxTFMxVk1wbFU3OTY5ZGROTk42WEQ2YjQzRko1Ly92a1c5ZlJMYXJBUVhrTW1USml3MzJOZWV1a2xiZHEwU2VlZWU2Nm1UcDJxS1ZPbXlPVnlaUnh6eEJGSDZKRkhIdEVQZi9qREJxOXg4Y1VYTjlqalBtalFJSjEwMGtucFVEOTgrSEN0WGJ0V0V5Wk0wRkZISGFWcDA2YlZteTdSRXZGNFBGMmtNWmNRK2dFQUFBQzBlMWFyVllaaEtKRkl0TGlhdkdtYTJycDFxNzc5OWx0OStlV1hXclZxbGFxcXFoUUlCUFNyWC8xS2wxeHlTWHI0L3FoUm96UjA2RkM5L3ZycmV1T05OL1RtbTIvcTRvc3YxdFZYWDkxZ2NialBQLzljanovK3VMeGVyOGFQSDUvUlV4d0toVFJ6NWt4NVBCN3QyTEZEaG1ISTcvZW45emMxZDM5djU1OS92czQvLy94bUhkdWMzdmpXdXVlZWU5Uy9mLytNYlRmZmZIUDY4Vi8vK2xjdFdMQkFqei8rdVByMjdhdHg0OGJwN3J2djFyWFhYcXNmLy9qSGNqcWRzbHF0c2xxdE91NjQ0NVJLcFZSZVhxNTRQSzVFSXFGNFBLNGYvT0FIVFM2YmFMZmJGUXdHOWJlLy9VMkxGaTFTUlVXRnJybm1HdDF3d3cydDd1R1g5dHlVTVF5RE9mMEFBQUFBa0MxT3AxUFJhTFRGb1Q4V2kybktsQ2txS1NtUjIrM1d3SUVEZGU2NTUrclVVMDl0TU9RVkZSWHB6anZ2MURYWFhLTTVjK1pveVpJbDh2bDhEYzRWTHl3czFKRkhIcW43NzcrLzNuSi9OcHROTzNic1VHMXRyZkx5OG5UYmJiZko0L0drOXpjMC83NjB0RlREaHc5djBmdmIyMTEzM2RYcWN4dmo4WGhVWEZ5c0gvLzR4L1Y2MG91TGkzWDAwVWRMMmpNbi9zb3JyMHpQeFgveXlTZjE2cXV2YXM2Y09kcXhZOGQrWDhkbXMybjI3Tm1ON2wrK2ZMbmVlZWNkclYrL1hrNm5VK2VkZDU2S2k0dlZwVXVYQTNoM2UwU2owVlpQSFdudmpIZzhidTcvTUFBQUFBRElycnFlNFVBZzBPSWUyWjA3ZDZxOHZGeDkrdlJwOGJ6dHNySXlCUUtCQTFxdmZsL2J0bTFUbHk1ZDZyV2x0clpXRlJVVjZ0cTFxMEtoa0VwTFM5V3ZYNzltWFhQYXRHa2FObXhZdlpzUExUa3VIbzhyRkFxcHFLaW8rVy9tL3pOTlU0bEVvc0VlOTJReXFkcmFXcVZTS1ptbW1iSEtnR0VZTWd4REZvdEZEb2VqMGJaKy9mWFhXcnAwcVU0NzdUU2RldXFwOVk1dHJXUXlxWXFLQ2hVVkZYWFlRbjUydTczUkpSWUkvUUFBQUFBNmpPcnFhaVdUeWYzT3N3ZWFxNnFxU2xhcnRjbHBCZTFkVTZHL1k5N0dBQUFBQUhCWThuZzg2VG5nd0lHcXF5V3c5N1NMWEVQb0J3QUFBTkJoR0lZaG44K25ZRENvVkNxVjdlYWdBMHVsVWdvR2cvTDVmREtNUmp2S096eENQd0FBQUlBT3hlRnd5TzEyS3hnTVpzd05CNXJMTkUwRmcwRzVYSzQycXczUVhoSDZBUUFBQUhRNEhvOUhGb3RGb1ZDSTRJOFdNVTFUb1ZCSUZvdWxROC9qYnk1Q1B3QUFBSUFPS1Q4L1g2WnBxckt5a3FIK2FKWlVLcVhLeWtxWnBubllGSU1rOUFNQUFBRG9rQXpEa04vdmw5MXVWMFZGQmNYOTBLUkVJcUdLaWdyWjdYYjUvZjZjbnNlL3Q1WXRVQWtBQUFBQTdZelg2NVhOWmxNd0dKVGRicGZYNjVYVmFzMTJzOUJPSkpOSlZWZFhLeDZQeStmejVmd2MvbjBaOFhpY0NUQUFBQUFBT2p6VE5CVU9oMVZUVXlPWHl5V24weW1ielpidFppRkxFb21Fb3RHb0lwR0kzRzYzUEI1UHp2YnUyKzMyUnQ4WW9SOEFBQUJBVGttbFVvcEVJb3BHb3pKTlUzYTdYWGE3WFJhTFJWYXJWUmFMSldmRDMrSElORTJsVWlrbGswbWxVaW5GNDNIRjQzRVpoaUduMHltWHl5V0xKYmRudGhQNkFRQUFBQnlXa3Nta290R29hbXRyTTRJaEZmOXpoMkVZR1RkMDh2THk1SFE2RDZzcEhvUitBQUFBQUFCeVZGT2hQN2ZIT0FBQUFBQUFjQmdqOUFNQUFBQUFrS01JL1FBQUFBQUE1Q2hDUHdBQUFBQUFPWXJRRHdBQUFBQkFqaUwwQXdBQUFBQ1Fvd2o5QUFBQUFBRGtLRUkvQUFBQUFBQTVpdEFQQUFBQUFFQ09JdlFEQUFBQUFKQ2pDUDBBQUFBQUFPUW9RajhBQUFBQUFEbUswQThBQUFBQVFJNGk5QU1BQUFBQWtLTUkvUUFBQUFBQTVDaENQd0FBQUFBQU9ZclFEd0FBQUFCQWppTDBBd0FBQUFDUW93ajlBQUFBQUFEa0tFSS9BQUFBQUFBNWl0QVBBQUFBQUVDT0l2UURBQUFBQUpDakNQMEFBQUFBQU9Rb1FqOEFBQUFBQURtSzBBOEFBQUFBUUk0aTlBTUFBQUFBa0tNSS9RQUFBQUFBNUNoQ1B3QUFBQUFBT1lyUUR3QUFBQUJBamlMMEF3QUFBQUNRb3dqOUFBQUFBQURrS0VJL0FBQUFBQUE1aXRBUEFBQUFBRUNPSXZRREFBQUFBSkNqQ1AwQUFBQUFBT1FvUWo4QUFBQUFBRG1LMEE4QUFBQUFRSTRpOUFNQUFBQUFrS01JL1FBQUFBQUE1Q2hDUHdBQUFBQUFPWXJRRHdBQUFBQkFqaUwwQXdBQUFBQ1Fvd2o5QUFBQUFBRGtLRUkvQUFBQUFBQUFBQUFBQUFBQUFBQUFBQUFBQUFBQUFBQUFBQUFBQUFBdDhQOEFma3FLTDhQNEtMb0FBQUFBU1VWT1JLNUNZSUk9IiwKICAgIlR5cGUiIDogIm1pbmQiCn0K"/>
    </extobj>
  </extobjs>
</s:customData>
</file>

<file path=customXml/itemProps18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1174</Words>
  <Application>WPS 文字</Application>
  <PresentationFormat>宽屏</PresentationFormat>
  <Paragraphs>143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方正书宋_GBK</vt:lpstr>
      <vt:lpstr>Wingdings</vt:lpstr>
      <vt:lpstr>等线</vt:lpstr>
      <vt:lpstr>汉仪中等线KW</vt:lpstr>
      <vt:lpstr>等线 Light</vt:lpstr>
      <vt:lpstr>Arial</vt:lpstr>
      <vt:lpstr>明兰</vt:lpstr>
      <vt:lpstr>Thonburi</vt:lpstr>
      <vt:lpstr>Wingdings</vt:lpstr>
      <vt:lpstr>宋体</vt:lpstr>
      <vt:lpstr>汉仪书宋二KW</vt:lpstr>
      <vt:lpstr>微软雅黑</vt:lpstr>
      <vt:lpstr>汉仪旗黑</vt:lpstr>
      <vt:lpstr>Arial Unicode MS</vt:lpstr>
      <vt:lpstr>等线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a77</cp:lastModifiedBy>
  <cp:revision>149</cp:revision>
  <dcterms:created xsi:type="dcterms:W3CDTF">2022-05-05T17:11:15Z</dcterms:created>
  <dcterms:modified xsi:type="dcterms:W3CDTF">2022-05-05T17:11:15Z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